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805" r:id="rId4"/>
    <p:sldMasterId id="2147483986" r:id="rId5"/>
    <p:sldMasterId id="2147484014" r:id="rId6"/>
    <p:sldMasterId id="2147484042" r:id="rId7"/>
    <p:sldMasterId id="2147484056" r:id="rId8"/>
    <p:sldMasterId id="2147484112" r:id="rId9"/>
    <p:sldMasterId id="2147484140" r:id="rId10"/>
    <p:sldMasterId id="2147484166" r:id="rId11"/>
    <p:sldMasterId id="2147484192" r:id="rId12"/>
  </p:sldMasterIdLst>
  <p:notesMasterIdLst>
    <p:notesMasterId r:id="rId52"/>
  </p:notesMasterIdLst>
  <p:handoutMasterIdLst>
    <p:handoutMasterId r:id="rId53"/>
  </p:handoutMasterIdLst>
  <p:sldIdLst>
    <p:sldId id="303" r:id="rId13"/>
    <p:sldId id="528" r:id="rId14"/>
    <p:sldId id="582" r:id="rId15"/>
    <p:sldId id="549" r:id="rId16"/>
    <p:sldId id="435" r:id="rId17"/>
    <p:sldId id="576" r:id="rId18"/>
    <p:sldId id="583" r:id="rId19"/>
    <p:sldId id="515" r:id="rId20"/>
    <p:sldId id="554" r:id="rId21"/>
    <p:sldId id="533" r:id="rId22"/>
    <p:sldId id="550" r:id="rId23"/>
    <p:sldId id="584" r:id="rId24"/>
    <p:sldId id="520" r:id="rId25"/>
    <p:sldId id="551" r:id="rId26"/>
    <p:sldId id="470" r:id="rId27"/>
    <p:sldId id="559" r:id="rId28"/>
    <p:sldId id="586" r:id="rId29"/>
    <p:sldId id="437" r:id="rId30"/>
    <p:sldId id="529" r:id="rId31"/>
    <p:sldId id="473" r:id="rId32"/>
    <p:sldId id="440" r:id="rId33"/>
    <p:sldId id="574" r:id="rId34"/>
    <p:sldId id="442" r:id="rId35"/>
    <p:sldId id="555" r:id="rId36"/>
    <p:sldId id="453" r:id="rId37"/>
    <p:sldId id="573" r:id="rId38"/>
    <p:sldId id="556" r:id="rId39"/>
    <p:sldId id="557" r:id="rId40"/>
    <p:sldId id="379" r:id="rId41"/>
    <p:sldId id="585" r:id="rId42"/>
    <p:sldId id="521" r:id="rId43"/>
    <p:sldId id="441" r:id="rId44"/>
    <p:sldId id="526" r:id="rId45"/>
    <p:sldId id="558" r:id="rId46"/>
    <p:sldId id="587" r:id="rId47"/>
    <p:sldId id="474" r:id="rId48"/>
    <p:sldId id="572" r:id="rId49"/>
    <p:sldId id="376" r:id="rId50"/>
    <p:sldId id="285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C550"/>
    <a:srgbClr val="D4BC2C"/>
    <a:srgbClr val="92B850"/>
    <a:srgbClr val="E7F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20"/>
    <p:restoredTop sz="59680" autoAdjust="0"/>
  </p:normalViewPr>
  <p:slideViewPr>
    <p:cSldViewPr>
      <p:cViewPr varScale="1">
        <p:scale>
          <a:sx n="70" d="100"/>
          <a:sy n="70" d="100"/>
        </p:scale>
        <p:origin x="-106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7C48F-3232-42A1-86F9-0CEC1F828DB2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31FEF-9F47-4016-A1F7-093AD14C0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257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B9F166-5608-4CB3-B5D3-6E5954BF69E4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68FE8-11D9-4CD1-9935-C83C668E0B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39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/>
            <a:fld id="{DCEFD0ED-1440-453B-A2B1-B709649F5C19}" type="slidenum">
              <a:rPr lang="ru-RU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 algn="r"/>
              <a:t>11</a:t>
            </a:fld>
            <a:endParaRPr lang="ru-RU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1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Диаметр 3476 км 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Масса Луны в 81 раз меньше массы Земли.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Среднее расстояние </a:t>
            </a: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до Земли 384400 км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Температура поверхности от –170 лунной ночью до +160 лунным днем, но лунный грунт плохо проводит тепло и поэтому уже на глубине около 10 см эти колебания выравниваются.  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Сутки длятся 708 часов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Последняя экспедиция на Луне побывала в 1972 году.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Метеориты перестали бомбордировать Луну примерно 4 миллиарда лет назад. 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Луна движется по орбите против часовой стрелки со скоростью 1 км/сек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Луна сама не светится, а лишь отражает солнечные лучи. 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Лунные моря носят такие названия (Ясности, Нежности и пр.) поскольку люди считали, что Луна управляет погодой и чувствами. 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Земля всегда видна над Лунным горизонтом.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Луна в 400 раз меньше Солнца, но примерно в 400 раз ближе к Земле. Поэтому видимые размеры Солнца и Луны примерно одинаковы.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На южном полюсе Луны мог сохраниться лед. 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389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3904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03559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5820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Календарь 2014</a:t>
            </a: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FF10B7-E0A9-4E8F-978F-B6D643D0F2B3}" type="slidenum"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2198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8888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5823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310430-0FF3-4C11-9A31-24BE0124FC59}" type="datetimeFigureOut"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23.06.2017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8C07EF-5161-4BA9-B2BD-2D5978B32AC4}" type="slidenum"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06239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03722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5875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 baseline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248000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8367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 marL="342000" indent="-342000">
              <a:buSzPct val="80000"/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741600" indent="-284400">
              <a:buSzPct val="80000"/>
              <a:buFont typeface="Wingdings" pitchFamily="2" charset="2"/>
              <a:buChar char="§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 marL="1144800" indent="-230400">
              <a:buSzPct val="80000"/>
              <a:buFont typeface="Arial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1892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92970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3460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936360" y="296640"/>
            <a:ext cx="7919640" cy="899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subTitle"/>
          </p:nvPr>
        </p:nvSpPr>
        <p:spPr>
          <a:xfrm>
            <a:off x="935640" y="1593360"/>
            <a:ext cx="7919640" cy="442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86265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936360" y="296640"/>
            <a:ext cx="7919640" cy="899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7919640" cy="4427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14737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936360" y="296640"/>
            <a:ext cx="7919640" cy="899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4427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6" name="PlaceHolder 3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4427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22262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936360" y="296640"/>
            <a:ext cx="7919640" cy="899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165740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subTitle"/>
          </p:nvPr>
        </p:nvSpPr>
        <p:spPr>
          <a:xfrm>
            <a:off x="936360" y="296640"/>
            <a:ext cx="7919640" cy="4171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277665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936360" y="296640"/>
            <a:ext cx="7919640" cy="899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 type="body"/>
          </p:nvPr>
        </p:nvSpPr>
        <p:spPr>
          <a:xfrm>
            <a:off x="935640" y="3906000"/>
            <a:ext cx="386460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2" name="PlaceHolder 4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4427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943135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936360" y="296640"/>
            <a:ext cx="7919640" cy="899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4427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6" name="PlaceHolder 4"/>
          <p:cNvSpPr>
            <a:spLocks noGrp="1"/>
          </p:cNvSpPr>
          <p:nvPr>
            <p:ph type="body"/>
          </p:nvPr>
        </p:nvSpPr>
        <p:spPr>
          <a:xfrm>
            <a:off x="4993920" y="3906000"/>
            <a:ext cx="386460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18634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936360" y="296640"/>
            <a:ext cx="7919640" cy="899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0" name="PlaceHolder 4"/>
          <p:cNvSpPr>
            <a:spLocks noGrp="1"/>
          </p:cNvSpPr>
          <p:nvPr>
            <p:ph type="body"/>
          </p:nvPr>
        </p:nvSpPr>
        <p:spPr>
          <a:xfrm>
            <a:off x="935640" y="3906000"/>
            <a:ext cx="791964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22794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936360" y="296640"/>
            <a:ext cx="7919640" cy="899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791964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3" name="PlaceHolder 3"/>
          <p:cNvSpPr>
            <a:spLocks noGrp="1"/>
          </p:cNvSpPr>
          <p:nvPr>
            <p:ph type="body"/>
          </p:nvPr>
        </p:nvSpPr>
        <p:spPr>
          <a:xfrm>
            <a:off x="935640" y="3906000"/>
            <a:ext cx="791964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747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 baseline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248000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029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936360" y="296640"/>
            <a:ext cx="7919640" cy="899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7" name="PlaceHolder 4"/>
          <p:cNvSpPr>
            <a:spLocks noGrp="1"/>
          </p:cNvSpPr>
          <p:nvPr>
            <p:ph type="body"/>
          </p:nvPr>
        </p:nvSpPr>
        <p:spPr>
          <a:xfrm>
            <a:off x="4993920" y="3906000"/>
            <a:ext cx="386460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8" name="PlaceHolder 5"/>
          <p:cNvSpPr>
            <a:spLocks noGrp="1"/>
          </p:cNvSpPr>
          <p:nvPr>
            <p:ph type="body"/>
          </p:nvPr>
        </p:nvSpPr>
        <p:spPr>
          <a:xfrm>
            <a:off x="935640" y="3906000"/>
            <a:ext cx="386460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915868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936360" y="296640"/>
            <a:ext cx="7919640" cy="899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7919640" cy="4427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41" name="PlaceHolder 3"/>
          <p:cNvSpPr>
            <a:spLocks noGrp="1"/>
          </p:cNvSpPr>
          <p:nvPr>
            <p:ph type="body"/>
          </p:nvPr>
        </p:nvSpPr>
        <p:spPr>
          <a:xfrm>
            <a:off x="935640" y="1593360"/>
            <a:ext cx="7919640" cy="4427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42" name="Рисунок 341"/>
          <p:cNvPicPr/>
          <p:nvPr/>
        </p:nvPicPr>
        <p:blipFill>
          <a:blip r:embed="rId2"/>
          <a:stretch/>
        </p:blipFill>
        <p:spPr>
          <a:xfrm>
            <a:off x="2120760" y="1593000"/>
            <a:ext cx="5549040" cy="4427640"/>
          </a:xfrm>
          <a:prstGeom prst="rect">
            <a:avLst/>
          </a:prstGeom>
          <a:ln>
            <a:noFill/>
          </a:ln>
        </p:spPr>
      </p:pic>
      <p:pic>
        <p:nvPicPr>
          <p:cNvPr id="343" name="Рисунок 342"/>
          <p:cNvPicPr/>
          <p:nvPr/>
        </p:nvPicPr>
        <p:blipFill>
          <a:blip r:embed="rId2"/>
          <a:stretch/>
        </p:blipFill>
        <p:spPr>
          <a:xfrm>
            <a:off x="2120760" y="1593000"/>
            <a:ext cx="5549040" cy="4427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4320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2783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PlaceHolder 1"/>
          <p:cNvSpPr>
            <a:spLocks noGrp="1"/>
          </p:cNvSpPr>
          <p:nvPr>
            <p:ph type="title"/>
          </p:nvPr>
        </p:nvSpPr>
        <p:spPr>
          <a:xfrm>
            <a:off x="936360" y="296640"/>
            <a:ext cx="7919640" cy="899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1" name="PlaceHolder 2"/>
          <p:cNvSpPr>
            <a:spLocks noGrp="1"/>
          </p:cNvSpPr>
          <p:nvPr>
            <p:ph type="subTitle"/>
          </p:nvPr>
        </p:nvSpPr>
        <p:spPr>
          <a:xfrm>
            <a:off x="935640" y="1593360"/>
            <a:ext cx="7919640" cy="442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964131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PlaceHolder 1"/>
          <p:cNvSpPr>
            <a:spLocks noGrp="1"/>
          </p:cNvSpPr>
          <p:nvPr>
            <p:ph type="title"/>
          </p:nvPr>
        </p:nvSpPr>
        <p:spPr>
          <a:xfrm>
            <a:off x="936360" y="296640"/>
            <a:ext cx="7919640" cy="899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3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7919640" cy="4427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333423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PlaceHolder 1"/>
          <p:cNvSpPr>
            <a:spLocks noGrp="1"/>
          </p:cNvSpPr>
          <p:nvPr>
            <p:ph type="title"/>
          </p:nvPr>
        </p:nvSpPr>
        <p:spPr>
          <a:xfrm>
            <a:off x="936360" y="296640"/>
            <a:ext cx="7919640" cy="899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5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4427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6" name="PlaceHolder 3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4427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11135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/>
          </p:cNvSpPr>
          <p:nvPr>
            <p:ph type="title"/>
          </p:nvPr>
        </p:nvSpPr>
        <p:spPr>
          <a:xfrm>
            <a:off x="936360" y="296640"/>
            <a:ext cx="7919640" cy="899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097057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/>
          </p:cNvSpPr>
          <p:nvPr>
            <p:ph type="subTitle"/>
          </p:nvPr>
        </p:nvSpPr>
        <p:spPr>
          <a:xfrm>
            <a:off x="936360" y="296640"/>
            <a:ext cx="7919640" cy="4171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516031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PlaceHolder 1"/>
          <p:cNvSpPr>
            <a:spLocks noGrp="1"/>
          </p:cNvSpPr>
          <p:nvPr>
            <p:ph type="title"/>
          </p:nvPr>
        </p:nvSpPr>
        <p:spPr>
          <a:xfrm>
            <a:off x="936360" y="296640"/>
            <a:ext cx="7919640" cy="899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0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1" name="PlaceHolder 3"/>
          <p:cNvSpPr>
            <a:spLocks noGrp="1"/>
          </p:cNvSpPr>
          <p:nvPr>
            <p:ph type="body"/>
          </p:nvPr>
        </p:nvSpPr>
        <p:spPr>
          <a:xfrm>
            <a:off x="935640" y="3906000"/>
            <a:ext cx="386460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2" name="PlaceHolder 4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4427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656605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/>
          </p:cNvSpPr>
          <p:nvPr>
            <p:ph type="title"/>
          </p:nvPr>
        </p:nvSpPr>
        <p:spPr>
          <a:xfrm>
            <a:off x="936360" y="296640"/>
            <a:ext cx="7919640" cy="899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4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4427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5" name="PlaceHolder 3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6" name="PlaceHolder 4"/>
          <p:cNvSpPr>
            <a:spLocks noGrp="1"/>
          </p:cNvSpPr>
          <p:nvPr>
            <p:ph type="body"/>
          </p:nvPr>
        </p:nvSpPr>
        <p:spPr>
          <a:xfrm>
            <a:off x="4993920" y="3906000"/>
            <a:ext cx="386460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3477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 marL="342000" indent="-342000">
              <a:buSzPct val="80000"/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741600" indent="-284400">
              <a:buSzPct val="80000"/>
              <a:buFont typeface="Wingdings" pitchFamily="2" charset="2"/>
              <a:buChar char="§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 marL="1144800" indent="-230400">
              <a:buSzPct val="80000"/>
              <a:buFont typeface="Arial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9045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PlaceHolder 1"/>
          <p:cNvSpPr>
            <a:spLocks noGrp="1"/>
          </p:cNvSpPr>
          <p:nvPr>
            <p:ph type="title"/>
          </p:nvPr>
        </p:nvSpPr>
        <p:spPr>
          <a:xfrm>
            <a:off x="936360" y="296640"/>
            <a:ext cx="7919640" cy="899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8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9" name="PlaceHolder 3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0" name="PlaceHolder 4"/>
          <p:cNvSpPr>
            <a:spLocks noGrp="1"/>
          </p:cNvSpPr>
          <p:nvPr>
            <p:ph type="body"/>
          </p:nvPr>
        </p:nvSpPr>
        <p:spPr>
          <a:xfrm>
            <a:off x="935640" y="3906000"/>
            <a:ext cx="791964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273949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PlaceHolder 1"/>
          <p:cNvSpPr>
            <a:spLocks noGrp="1"/>
          </p:cNvSpPr>
          <p:nvPr>
            <p:ph type="title"/>
          </p:nvPr>
        </p:nvSpPr>
        <p:spPr>
          <a:xfrm>
            <a:off x="936360" y="296640"/>
            <a:ext cx="7919640" cy="899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2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791964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3" name="PlaceHolder 3"/>
          <p:cNvSpPr>
            <a:spLocks noGrp="1"/>
          </p:cNvSpPr>
          <p:nvPr>
            <p:ph type="body"/>
          </p:nvPr>
        </p:nvSpPr>
        <p:spPr>
          <a:xfrm>
            <a:off x="935640" y="3906000"/>
            <a:ext cx="791964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098802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PlaceHolder 1"/>
          <p:cNvSpPr>
            <a:spLocks noGrp="1"/>
          </p:cNvSpPr>
          <p:nvPr>
            <p:ph type="title"/>
          </p:nvPr>
        </p:nvSpPr>
        <p:spPr>
          <a:xfrm>
            <a:off x="936360" y="296640"/>
            <a:ext cx="7919640" cy="899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5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386460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6" name="PlaceHolder 3"/>
          <p:cNvSpPr>
            <a:spLocks noGrp="1"/>
          </p:cNvSpPr>
          <p:nvPr>
            <p:ph type="body"/>
          </p:nvPr>
        </p:nvSpPr>
        <p:spPr>
          <a:xfrm>
            <a:off x="4993920" y="1593360"/>
            <a:ext cx="386460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7" name="PlaceHolder 4"/>
          <p:cNvSpPr>
            <a:spLocks noGrp="1"/>
          </p:cNvSpPr>
          <p:nvPr>
            <p:ph type="body"/>
          </p:nvPr>
        </p:nvSpPr>
        <p:spPr>
          <a:xfrm>
            <a:off x="4993920" y="3906000"/>
            <a:ext cx="386460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8" name="PlaceHolder 5"/>
          <p:cNvSpPr>
            <a:spLocks noGrp="1"/>
          </p:cNvSpPr>
          <p:nvPr>
            <p:ph type="body"/>
          </p:nvPr>
        </p:nvSpPr>
        <p:spPr>
          <a:xfrm>
            <a:off x="935640" y="3906000"/>
            <a:ext cx="3864600" cy="2111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695386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PlaceHolder 1"/>
          <p:cNvSpPr>
            <a:spLocks noGrp="1"/>
          </p:cNvSpPr>
          <p:nvPr>
            <p:ph type="title"/>
          </p:nvPr>
        </p:nvSpPr>
        <p:spPr>
          <a:xfrm>
            <a:off x="936360" y="296640"/>
            <a:ext cx="7919640" cy="899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10" name="PlaceHolder 2"/>
          <p:cNvSpPr>
            <a:spLocks noGrp="1"/>
          </p:cNvSpPr>
          <p:nvPr>
            <p:ph type="body"/>
          </p:nvPr>
        </p:nvSpPr>
        <p:spPr>
          <a:xfrm>
            <a:off x="935640" y="1593360"/>
            <a:ext cx="7919640" cy="4427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11" name="PlaceHolder 3"/>
          <p:cNvSpPr>
            <a:spLocks noGrp="1"/>
          </p:cNvSpPr>
          <p:nvPr>
            <p:ph type="body"/>
          </p:nvPr>
        </p:nvSpPr>
        <p:spPr>
          <a:xfrm>
            <a:off x="935640" y="1593360"/>
            <a:ext cx="7919640" cy="44276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4A452A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612" name="Рисунок 611"/>
          <p:cNvPicPr/>
          <p:nvPr/>
        </p:nvPicPr>
        <p:blipFill>
          <a:blip r:embed="rId2"/>
          <a:stretch/>
        </p:blipFill>
        <p:spPr>
          <a:xfrm>
            <a:off x="2120760" y="1593000"/>
            <a:ext cx="5549040" cy="4427640"/>
          </a:xfrm>
          <a:prstGeom prst="rect">
            <a:avLst/>
          </a:prstGeom>
          <a:ln>
            <a:noFill/>
          </a:ln>
        </p:spPr>
      </p:pic>
      <p:pic>
        <p:nvPicPr>
          <p:cNvPr id="613" name="Рисунок 612"/>
          <p:cNvPicPr/>
          <p:nvPr/>
        </p:nvPicPr>
        <p:blipFill>
          <a:blip r:embed="rId2"/>
          <a:stretch/>
        </p:blipFill>
        <p:spPr>
          <a:xfrm>
            <a:off x="2120760" y="1593000"/>
            <a:ext cx="5549040" cy="4427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037649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1813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86255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BD176E-198C-4E2B-9971-FFAB34F38F5E}" type="datetimeFigureOut">
              <a:rPr lang="ru-RU" smtClean="0">
                <a:solidFill>
                  <a:srgbClr val="66666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23.06.2017</a:t>
            </a:fld>
            <a:endParaRPr lang="ru-RU">
              <a:solidFill>
                <a:srgbClr val="6666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6666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31EA4-6B56-402C-8E04-8CE03213C8A5}" type="slidenum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05710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20438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3039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Календарь 2014</a:t>
            </a: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FF10B7-E0A9-4E8F-978F-B6D643D0F2B3}" type="slidenum"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267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556932"/>
            <a:ext cx="8424088" cy="1260000"/>
          </a:xfrm>
        </p:spPr>
        <p:txBody>
          <a:bodyPr/>
          <a:lstStyle>
            <a:lvl1pPr>
              <a:defRPr sz="8000" b="0">
                <a:solidFill>
                  <a:schemeClr val="bg2">
                    <a:lumMod val="25000"/>
                  </a:schemeClr>
                </a:solidFill>
                <a:effectLst/>
                <a:latin typeface="Cassandra" pitchFamily="66" charset="0"/>
                <a:ea typeface="Arial Unicode MS" pitchFamily="34" charset="-128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7180" y="3528591"/>
            <a:ext cx="6400800" cy="1260000"/>
          </a:xfrm>
        </p:spPr>
        <p:txBody>
          <a:bodyPr/>
          <a:lstStyle>
            <a:lvl1pPr marL="0" indent="0" algn="ctr">
              <a:buNone/>
              <a:defRPr sz="3600" i="1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8281412"/>
      </p:ext>
    </p:extLst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5946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804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310430-0FF3-4C11-9A31-24BE0124FC59}" type="datetimeFigureOut"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23.06.2017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8C07EF-5161-4BA9-B2BD-2D5978B32AC4}" type="slidenum"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8616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483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2322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 baseline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248000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9903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 marL="342000" indent="-342000">
              <a:buSzPct val="80000"/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741600" indent="-284400">
              <a:buSzPct val="80000"/>
              <a:buFont typeface="Wingdings" pitchFamily="2" charset="2"/>
              <a:buChar char="§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 marL="1144800" indent="-230400">
              <a:buSzPct val="80000"/>
              <a:buFont typeface="Arial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1157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241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0562502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 baseline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248000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3111691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 marL="342000" indent="-342000">
              <a:buSzPct val="80000"/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741600" indent="-284400">
              <a:buSzPct val="80000"/>
              <a:buFont typeface="Wingdings" pitchFamily="2" charset="2"/>
              <a:buChar char="§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 marL="1144800" indent="-230400">
              <a:buSzPct val="80000"/>
              <a:buFont typeface="Arial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8227079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35596" y="1592796"/>
            <a:ext cx="3780000" cy="4428000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6056" y="1592796"/>
            <a:ext cx="3780000" cy="4428000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238964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35785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5365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5C70E1-A9A7-4C46-9121-31C4A15DC558}" type="datetime1">
              <a:rPr lang="ru-RU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23.06.2017</a:t>
            </a:fld>
            <a:endParaRPr lang="ru-RU" altLang="en-US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en-US">
                <a:solidFill>
                  <a:prstClr val="black"/>
                </a:solidFill>
              </a:rPr>
              <a:t>Календарь 2013/2014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A328A2-E674-495E-8855-8EAF13620F4D}" type="slidenum">
              <a:rPr lang="ru-RU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617926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noProof="0" smtClean="0"/>
              <a:t>Вставка клипа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955180-4A31-46F9-9F04-A1B5AF8C2C8B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758501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8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9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10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310430-0FF3-4C11-9A31-24BE0124FC59}" type="datetimeFigureOut">
              <a:rPr lang="ru-RU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23.06.2017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  <a:prstGeom prst="rect">
            <a:avLst/>
          </a:prstGeom>
        </p:spPr>
        <p:txBody>
          <a:bodyPr rtlCol="0"/>
          <a:lstStyle>
            <a:lvl1pPr>
              <a:defRPr sz="2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8C07EF-5161-4BA9-B2BD-2D5978B32AC4}" type="slidenum">
              <a:rPr lang="ru-RU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914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556932"/>
            <a:ext cx="8424088" cy="1260000"/>
          </a:xfrm>
        </p:spPr>
        <p:txBody>
          <a:bodyPr/>
          <a:lstStyle>
            <a:lvl1pPr>
              <a:defRPr sz="8000" b="0">
                <a:solidFill>
                  <a:schemeClr val="bg2">
                    <a:lumMod val="25000"/>
                  </a:schemeClr>
                </a:solidFill>
                <a:effectLst/>
                <a:latin typeface="Cassandra" pitchFamily="66" charset="0"/>
                <a:ea typeface="Arial Unicode MS" pitchFamily="34" charset="-128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7180" y="3528591"/>
            <a:ext cx="6400800" cy="1260000"/>
          </a:xfrm>
        </p:spPr>
        <p:txBody>
          <a:bodyPr/>
          <a:lstStyle>
            <a:lvl1pPr marL="0" indent="0" algn="ctr">
              <a:buNone/>
              <a:defRPr sz="3600" i="1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722334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241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1729968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 baseline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248000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6655084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 marL="342000" indent="-342000">
              <a:buSzPct val="80000"/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741600" indent="-284400">
              <a:buSzPct val="80000"/>
              <a:buFont typeface="Wingdings" pitchFamily="2" charset="2"/>
              <a:buChar char="§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 marL="1144800" indent="-230400">
              <a:buSzPct val="80000"/>
              <a:buFont typeface="Arial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2412117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35596" y="1592796"/>
            <a:ext cx="3780000" cy="4428000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6056" y="1592796"/>
            <a:ext cx="3780000" cy="4428000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56173508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893128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5C70E1-A9A7-4C46-9121-31C4A15DC558}" type="datetime1">
              <a:rPr lang="ru-RU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23.06.2017</a:t>
            </a:fld>
            <a:endParaRPr lang="ru-RU" altLang="en-US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en-US">
                <a:solidFill>
                  <a:prstClr val="black"/>
                </a:solidFill>
              </a:rPr>
              <a:t>Календарь 2013/2014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A328A2-E674-495E-8855-8EAF13620F4D}" type="slidenum">
              <a:rPr lang="ru-RU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5840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BD176E-198C-4E2B-9971-FFAB34F38F5E}" type="datetimeFigureOut">
              <a:rPr lang="ru-RU" smtClean="0">
                <a:solidFill>
                  <a:srgbClr val="66666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23.06.2017</a:t>
            </a:fld>
            <a:endParaRPr lang="ru-RU">
              <a:solidFill>
                <a:srgbClr val="6666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6666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31EA4-6B56-402C-8E04-8CE03213C8A5}" type="slidenum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0537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noProof="0" smtClean="0"/>
              <a:t>Вставка клипа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955180-4A31-46F9-9F04-A1B5AF8C2C8B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81619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8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9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10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310430-0FF3-4C11-9A31-24BE0124FC59}" type="datetimeFigureOut">
              <a:rPr lang="ru-RU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23.06.2017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  <a:prstGeom prst="rect">
            <a:avLst/>
          </a:prstGeom>
        </p:spPr>
        <p:txBody>
          <a:bodyPr rtlCol="0"/>
          <a:lstStyle>
            <a:lvl1pPr>
              <a:defRPr sz="2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8C07EF-5161-4BA9-B2BD-2D5978B32AC4}" type="slidenum">
              <a:rPr lang="ru-RU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793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Календарь 2014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FF10B7-E0A9-4E8F-978F-B6D643D0F2B3}" type="slidenum">
              <a:rPr lang="ru-RU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764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F4EE-EE69-4331-A90F-079281B4BFED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375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F4EE-EE69-4331-A90F-079281B4BFED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146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F4EE-EE69-4331-A90F-079281B4BFED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06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F4EE-EE69-4331-A90F-079281B4BFED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88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F4EE-EE69-4331-A90F-079281B4BFED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797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F4EE-EE69-4331-A90F-079281B4BFED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03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F4EE-EE69-4331-A90F-079281B4BFED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767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9596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F4EE-EE69-4331-A90F-079281B4BFED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231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F4EE-EE69-4331-A90F-079281B4BFED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724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F4EE-EE69-4331-A90F-079281B4BFED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704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F4EE-EE69-4331-A90F-079281B4BFED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580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04636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28039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978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2543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BD176E-198C-4E2B-9971-FFAB34F38F5E}" type="datetimeFigureOut">
              <a:rPr lang="ru-RU" smtClean="0">
                <a:solidFill>
                  <a:srgbClr val="66666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23.06.2017</a:t>
            </a:fld>
            <a:endParaRPr lang="ru-RU">
              <a:solidFill>
                <a:srgbClr val="6666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6666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31EA4-6B56-402C-8E04-8CE03213C8A5}" type="slidenum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620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8391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173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5567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Календарь 2014</a:t>
            </a: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FF10B7-E0A9-4E8F-978F-B6D643D0F2B3}" type="slidenum"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3103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9174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056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310430-0FF3-4C11-9A31-24BE0124FC59}" type="datetimeFigureOut"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23.06.2017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8C07EF-5161-4BA9-B2BD-2D5978B32AC4}" type="slidenum"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7227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7485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7863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 baseline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248000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8787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 marL="342000" indent="-342000">
              <a:buSzPct val="80000"/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741600" indent="-284400">
              <a:buSzPct val="80000"/>
              <a:buFont typeface="Wingdings" pitchFamily="2" charset="2"/>
              <a:buChar char="§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 marL="1144800" indent="-230400">
              <a:buSzPct val="80000"/>
              <a:buFont typeface="Arial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5114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5937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973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Календарь 2014</a:t>
            </a: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FF10B7-E0A9-4E8F-978F-B6D643D0F2B3}" type="slidenum"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4814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BD176E-198C-4E2B-9971-FFAB34F38F5E}" type="datetimeFigureOut">
              <a:rPr lang="ru-RU" smtClean="0">
                <a:solidFill>
                  <a:srgbClr val="66666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23.06.2017</a:t>
            </a:fld>
            <a:endParaRPr lang="ru-RU">
              <a:solidFill>
                <a:srgbClr val="6666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6666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31EA4-6B56-402C-8E04-8CE03213C8A5}" type="slidenum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287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9460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2380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Календарь 2014</a:t>
            </a: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FF10B7-E0A9-4E8F-978F-B6D643D0F2B3}" type="slidenum"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3774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511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8274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310430-0FF3-4C11-9A31-24BE0124FC59}" type="datetimeFigureOut"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23.06.2017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8C07EF-5161-4BA9-B2BD-2D5978B32AC4}" type="slidenum"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9852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242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6456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 baseline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248000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8171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6898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 marL="342000" indent="-342000">
              <a:buSzPct val="80000"/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741600" indent="-284400">
              <a:buSzPct val="80000"/>
              <a:buFont typeface="Wingdings" pitchFamily="2" charset="2"/>
              <a:buChar char="§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 marL="1144800" indent="-230400">
              <a:buSzPct val="80000"/>
              <a:buFont typeface="Arial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6250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9896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4180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BD176E-198C-4E2B-9971-FFAB34F38F5E}" type="datetimeFigureOut">
              <a:rPr lang="ru-RU" smtClean="0">
                <a:solidFill>
                  <a:srgbClr val="66666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23.06.2017</a:t>
            </a:fld>
            <a:endParaRPr lang="ru-RU">
              <a:solidFill>
                <a:srgbClr val="6666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6666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31EA4-6B56-402C-8E04-8CE03213C8A5}" type="slidenum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960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9275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622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Календарь 2014</a:t>
            </a: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FF10B7-E0A9-4E8F-978F-B6D643D0F2B3}" type="slidenum"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5984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3945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5670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310430-0FF3-4C11-9A31-24BE0124FC59}" type="datetimeFigureOut"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23.06.2017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8C07EF-5161-4BA9-B2BD-2D5978B32AC4}" type="slidenum"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649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4931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816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308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 baseline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248000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8908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 marL="342000" indent="-342000">
              <a:buSzPct val="80000"/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741600" indent="-284400">
              <a:buSzPct val="80000"/>
              <a:buFont typeface="Wingdings" pitchFamily="2" charset="2"/>
              <a:buChar char="§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 marL="1144800" indent="-230400">
              <a:buSzPct val="80000"/>
              <a:buFont typeface="Arial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5923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9399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4185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BD176E-198C-4E2B-9971-FFAB34F38F5E}" type="datetimeFigureOut">
              <a:rPr lang="ru-RU" smtClean="0">
                <a:solidFill>
                  <a:srgbClr val="66666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23.06.2017</a:t>
            </a:fld>
            <a:endParaRPr lang="ru-RU">
              <a:solidFill>
                <a:srgbClr val="6666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6666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31EA4-6B56-402C-8E04-8CE03213C8A5}" type="slidenum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5997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8618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229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Календарь 2014</a:t>
            </a: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FF10B7-E0A9-4E8F-978F-B6D643D0F2B3}" type="slidenum"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556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310430-0FF3-4C11-9A31-24BE0124FC59}" type="datetimeFigureOut"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23.06.2017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8C07EF-5161-4BA9-B2BD-2D5978B32AC4}" type="slidenum"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7932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543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7785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310430-0FF3-4C11-9A31-24BE0124FC59}" type="datetimeFigureOut"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23.06.2017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8C07EF-5161-4BA9-B2BD-2D5978B32AC4}" type="slidenum"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6834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3932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74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 baseline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248000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5944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 marL="342000" indent="-342000">
              <a:buSzPct val="80000"/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741600" indent="-284400">
              <a:buSzPct val="80000"/>
              <a:buFont typeface="Wingdings" pitchFamily="2" charset="2"/>
              <a:buChar char="§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 marL="1144800" indent="-230400">
              <a:buSzPct val="80000"/>
              <a:buFont typeface="Arial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3370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612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3397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BD176E-198C-4E2B-9971-FFAB34F38F5E}" type="datetimeFigureOut">
              <a:rPr lang="ru-RU" smtClean="0">
                <a:solidFill>
                  <a:srgbClr val="66666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23.06.2017</a:t>
            </a:fld>
            <a:endParaRPr lang="ru-RU">
              <a:solidFill>
                <a:srgbClr val="6666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6666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31EA4-6B56-402C-8E04-8CE03213C8A5}" type="slidenum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46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image" Target="../media/image1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6466F-96D0-453B-B8EB-772DD4B97F5A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D2664-1115-423E-9403-21422CC199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400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63" r:id="rId12"/>
    <p:sldLayoutId id="214748366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текста заголовка щёлкните мышью</a:t>
            </a:r>
          </a:p>
        </p:txBody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4A452A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4A452A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433902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</p:sldLayoutIdLst>
  <p:txStyles>
    <p:titleStyle/>
    <p:bodyStyle/>
    <p:otherStyle/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Шестой уровень структуры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Седьмой уровень структурыОбразец текста</a:t>
            </a: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</a:t>
            </a: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143000" lvl="2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</a:t>
            </a: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600200" lvl="3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Четвертый уровень</a:t>
            </a: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057400" lvl="4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</a:t>
            </a:r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77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r>
              <a:rPr lang="ru-RU" sz="1200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9.3.17</a:t>
            </a:r>
            <a:endParaRPr lang="ru-RU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78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79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/>
            <a:fld id="{FB58574F-922C-4913-8BD7-91555452B3A1}" type="slidenum">
              <a:rPr lang="ru-RU" sz="1200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/>
              <a:t>‹#›</a:t>
            </a:fld>
            <a:endParaRPr lang="ru-RU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6470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  <p:sldLayoutId id="2147484178" r:id="rId12"/>
  </p:sldLayoutIdLst>
  <p:txStyles>
    <p:titleStyle/>
    <p:bodyStyle/>
    <p:otherStyle/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39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  <p:sldLayoutId id="2147484204" r:id="rId12"/>
    <p:sldLayoutId id="214748420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 cstate="email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971550" y="296863"/>
            <a:ext cx="7920038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971550" y="1631950"/>
            <a:ext cx="7920038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4484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 kern="1200">
          <a:solidFill>
            <a:srgbClr val="4A452A"/>
          </a:solidFill>
          <a:latin typeface="Cassandra" pitchFamily="66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·"/>
        <a:defRPr sz="3200" kern="1200">
          <a:solidFill>
            <a:srgbClr val="4A452A"/>
          </a:solidFill>
          <a:latin typeface="+mj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rgbClr val="4A452A"/>
          </a:solidFill>
          <a:latin typeface="+mj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4A452A"/>
          </a:solidFill>
          <a:latin typeface="+mj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email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971550" y="296863"/>
            <a:ext cx="7920038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971550" y="1631950"/>
            <a:ext cx="7920038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03298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4" r:id="rId7"/>
    <p:sldLayoutId id="2147483705" r:id="rId8"/>
    <p:sldLayoutId id="2147483706" r:id="rId9"/>
    <p:sldLayoutId id="2147483707" r:id="rId10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 kern="1200">
          <a:solidFill>
            <a:srgbClr val="4A452A"/>
          </a:solidFill>
          <a:latin typeface="Cassandra" pitchFamily="66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·"/>
        <a:defRPr sz="3200" kern="1200">
          <a:solidFill>
            <a:srgbClr val="4A452A"/>
          </a:solidFill>
          <a:latin typeface="+mj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rgbClr val="4A452A"/>
          </a:solidFill>
          <a:latin typeface="+mj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4A452A"/>
          </a:solidFill>
          <a:latin typeface="+mj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smtClean="0">
                <a:solidFill>
                  <a:srgbClr val="000000"/>
                </a:solidFill>
              </a:rPr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B86DE36-0A9B-4B35-9C0D-447A0B90EDAC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9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743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  <p:sldLayoutId id="214748399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36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  <p:sldLayoutId id="214748402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38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54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  <p:sldLayoutId id="2147484124" r:id="rId12"/>
    <p:sldLayoutId id="214748412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6.jpe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9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8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8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5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I:\Шаблоны през\Шаблон кгиги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559"/>
            <a:ext cx="9144000" cy="6883559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555776" y="2130425"/>
            <a:ext cx="5902424" cy="1470025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Иллюстрированный календарь 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483768" y="3717032"/>
            <a:ext cx="6120680" cy="129614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defRPr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Обзор знаменательных и памятных дат, юбилеи русских и зарубежных писателей к планированию</a:t>
            </a:r>
          </a:p>
          <a:p>
            <a:pPr>
              <a:lnSpc>
                <a:spcPct val="120000"/>
              </a:lnSpc>
              <a:defRPr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работы  школьной библиотеки </a:t>
            </a:r>
          </a:p>
          <a:p>
            <a:pPr>
              <a:lnSpc>
                <a:spcPct val="120000"/>
              </a:lnSpc>
              <a:defRPr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 2017– 2018 учебный год </a:t>
            </a:r>
          </a:p>
        </p:txBody>
      </p:sp>
      <p:sp>
        <p:nvSpPr>
          <p:cNvPr id="7" name="Подзаголовок 4"/>
          <p:cNvSpPr txBox="1">
            <a:spLocks/>
          </p:cNvSpPr>
          <p:nvPr/>
        </p:nvSpPr>
        <p:spPr>
          <a:xfrm>
            <a:off x="4427984" y="5733256"/>
            <a:ext cx="4392488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Ростов-на-Дону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2017</a:t>
            </a:r>
          </a:p>
        </p:txBody>
      </p:sp>
      <p:sp>
        <p:nvSpPr>
          <p:cNvPr id="8" name="Подзаголовок 4"/>
          <p:cNvSpPr txBox="1">
            <a:spLocks/>
          </p:cNvSpPr>
          <p:nvPr/>
        </p:nvSpPr>
        <p:spPr>
          <a:xfrm>
            <a:off x="2627784" y="620688"/>
            <a:ext cx="6264696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noProof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ГБУК РО «Ростовская областная детская библиотека имени В.М. </a:t>
            </a:r>
            <a:r>
              <a:rPr lang="ru-RU" sz="1600" noProof="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Величкиной</a:t>
            </a:r>
            <a:r>
              <a:rPr lang="ru-RU" sz="1600" noProof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»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416047"/>
            <a:ext cx="20162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IV </a:t>
            </a:r>
            <a:r>
              <a:rPr lang="ru-RU" sz="2800" b="1" dirty="0" smtClean="0"/>
              <a:t>четверть</a:t>
            </a:r>
            <a:r>
              <a:rPr lang="ru-RU" sz="2800" dirty="0" smtClean="0"/>
              <a:t> </a:t>
            </a:r>
            <a:endParaRPr lang="ru-RU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4745" y="188640"/>
            <a:ext cx="8028656" cy="900113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6 апреля – Всемирный день мультфильмов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80728"/>
            <a:ext cx="8604076" cy="3375372"/>
          </a:xfrm>
        </p:spPr>
        <p:txBody>
          <a:bodyPr/>
          <a:lstStyle/>
          <a:p>
            <a:pPr marL="378900">
              <a:spcBef>
                <a:spcPts val="0"/>
              </a:spcBef>
            </a:pPr>
            <a:r>
              <a:rPr lang="ru-RU" sz="1700" dirty="0" smtClean="0">
                <a:solidFill>
                  <a:schemeClr val="tx1"/>
                </a:solidFill>
              </a:rPr>
              <a:t>Мультфильмы  любят все, и взрослые и дети. Несколько лет тому назад мультипликаторы и кинокритики из разных стран назвали «Ёжик в тумане» Юрия </a:t>
            </a:r>
            <a:r>
              <a:rPr lang="ru-RU" sz="1700" dirty="0" err="1" smtClean="0">
                <a:solidFill>
                  <a:schemeClr val="tx1"/>
                </a:solidFill>
              </a:rPr>
              <a:t>Норштейна</a:t>
            </a:r>
            <a:r>
              <a:rPr lang="ru-RU" sz="1700" dirty="0" smtClean="0">
                <a:solidFill>
                  <a:schemeClr val="tx1"/>
                </a:solidFill>
              </a:rPr>
              <a:t> самым лучшим анимационным фильмом всех времён и народов. В список 150 лучших также вошли «Чебурашка» Романа Качанова, «Каникулы </a:t>
            </a:r>
            <a:r>
              <a:rPr lang="ru-RU" sz="1700" dirty="0" err="1" smtClean="0">
                <a:solidFill>
                  <a:schemeClr val="tx1"/>
                </a:solidFill>
              </a:rPr>
              <a:t>Бонифация</a:t>
            </a:r>
            <a:r>
              <a:rPr lang="ru-RU" sz="1700" dirty="0" smtClean="0">
                <a:solidFill>
                  <a:schemeClr val="tx1"/>
                </a:solidFill>
              </a:rPr>
              <a:t>» Федора </a:t>
            </a:r>
            <a:r>
              <a:rPr lang="ru-RU" sz="1700" dirty="0" err="1" smtClean="0">
                <a:solidFill>
                  <a:schemeClr val="tx1"/>
                </a:solidFill>
              </a:rPr>
              <a:t>Хитрука</a:t>
            </a:r>
            <a:r>
              <a:rPr lang="ru-RU" sz="1700" dirty="0" smtClean="0">
                <a:solidFill>
                  <a:schemeClr val="tx1"/>
                </a:solidFill>
              </a:rPr>
              <a:t>,  «Старик и море» Александра Петрова, ярославского режиссера который за свой мультфильм получил "Оскар" в 2000 году. </a:t>
            </a:r>
          </a:p>
          <a:p>
            <a:pPr marL="378900">
              <a:spcBef>
                <a:spcPts val="0"/>
              </a:spcBef>
            </a:pPr>
            <a:r>
              <a:rPr lang="ru-RU" sz="1700" dirty="0" smtClean="0">
                <a:solidFill>
                  <a:schemeClr val="tx1"/>
                </a:solidFill>
              </a:rPr>
              <a:t>А кто не знает  песенку Леопольда из мультфильма «Кот Леопольд и золотая рыбка» режиссёра Анатолия </a:t>
            </a:r>
            <a:r>
              <a:rPr lang="ru-RU" sz="1700" dirty="0" err="1" smtClean="0">
                <a:solidFill>
                  <a:schemeClr val="tx1"/>
                </a:solidFill>
              </a:rPr>
              <a:t>Резникова</a:t>
            </a:r>
            <a:r>
              <a:rPr lang="ru-RU" sz="1700" dirty="0" smtClean="0">
                <a:solidFill>
                  <a:schemeClr val="tx1"/>
                </a:solidFill>
              </a:rPr>
              <a:t>?  Её  запела вся советская детвора. </a:t>
            </a:r>
          </a:p>
          <a:p>
            <a:pPr marL="378900">
              <a:spcBef>
                <a:spcPts val="0"/>
              </a:spcBef>
            </a:pPr>
            <a:r>
              <a:rPr lang="ru-RU" sz="1700" dirty="0" smtClean="0">
                <a:solidFill>
                  <a:schemeClr val="tx1"/>
                </a:solidFill>
              </a:rPr>
              <a:t>До сих пор у детей и взрослых пользуется популярностью любимый всеми сериал «Ну, погоди!» - один из любимых мультипликационных фильмов. </a:t>
            </a:r>
          </a:p>
          <a:p>
            <a:pPr marL="378900">
              <a:spcBef>
                <a:spcPts val="0"/>
              </a:spcBef>
            </a:pPr>
            <a:r>
              <a:rPr lang="ru-RU" sz="1700" dirty="0" smtClean="0">
                <a:solidFill>
                  <a:schemeClr val="tx1"/>
                </a:solidFill>
              </a:rPr>
              <a:t>«Бременские музыканты» -  мультфильм, предназначенный для детей, стал любимым мультиком для взрослых.  Всех замечательных мультиков и не  перечислить.</a:t>
            </a:r>
          </a:p>
          <a:p>
            <a:pPr marL="378900">
              <a:spcBef>
                <a:spcPts val="0"/>
              </a:spcBef>
            </a:pP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56100"/>
            <a:ext cx="158432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031" y="4486592"/>
            <a:ext cx="2573337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56100"/>
            <a:ext cx="1631826" cy="2050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221088"/>
            <a:ext cx="144462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8348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CustomShape 1"/>
          <p:cNvSpPr/>
          <p:nvPr/>
        </p:nvSpPr>
        <p:spPr>
          <a:xfrm>
            <a:off x="323528" y="171670"/>
            <a:ext cx="5688632" cy="1474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ru-RU" sz="3000" b="1" spc="299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12 апреля – Международный день </a:t>
            </a:r>
            <a:r>
              <a:rPr lang="ru-RU" sz="3000" b="1" spc="299" dirty="0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космонавтики</a:t>
            </a:r>
            <a:endParaRPr lang="ru-RU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634" name="Picture 2"/>
          <p:cNvPicPr/>
          <p:nvPr/>
        </p:nvPicPr>
        <p:blipFill>
          <a:blip r:embed="rId4"/>
          <a:stretch/>
        </p:blipFill>
        <p:spPr>
          <a:xfrm>
            <a:off x="6881005" y="4221088"/>
            <a:ext cx="1729440" cy="2251800"/>
          </a:xfrm>
          <a:prstGeom prst="rect">
            <a:avLst/>
          </a:prstGeom>
          <a:ln>
            <a:noFill/>
          </a:ln>
        </p:spPr>
      </p:pic>
      <p:pic>
        <p:nvPicPr>
          <p:cNvPr id="1635" name="Picture 3"/>
          <p:cNvPicPr/>
          <p:nvPr/>
        </p:nvPicPr>
        <p:blipFill>
          <a:blip r:embed="rId5"/>
          <a:stretch/>
        </p:blipFill>
        <p:spPr>
          <a:xfrm>
            <a:off x="827584" y="4020208"/>
            <a:ext cx="2124720" cy="2653560"/>
          </a:xfrm>
          <a:prstGeom prst="rect">
            <a:avLst/>
          </a:prstGeom>
          <a:ln>
            <a:noFill/>
          </a:ln>
        </p:spPr>
      </p:pic>
      <p:pic>
        <p:nvPicPr>
          <p:cNvPr id="1636" name="Picture 2"/>
          <p:cNvPicPr/>
          <p:nvPr/>
        </p:nvPicPr>
        <p:blipFill>
          <a:blip r:embed="rId6"/>
          <a:stretch/>
        </p:blipFill>
        <p:spPr>
          <a:xfrm>
            <a:off x="4233237" y="4384267"/>
            <a:ext cx="1528560" cy="2076120"/>
          </a:xfrm>
          <a:prstGeom prst="rect">
            <a:avLst/>
          </a:prstGeom>
          <a:ln>
            <a:noFill/>
          </a:ln>
        </p:spPr>
      </p:pic>
      <p:pic>
        <p:nvPicPr>
          <p:cNvPr id="1637" name="Picture 3"/>
          <p:cNvPicPr/>
          <p:nvPr/>
        </p:nvPicPr>
        <p:blipFill>
          <a:blip r:embed="rId7"/>
          <a:stretch/>
        </p:blipFill>
        <p:spPr>
          <a:xfrm>
            <a:off x="7309080" y="404664"/>
            <a:ext cx="1359000" cy="1796040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67544" y="1772816"/>
            <a:ext cx="61206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12 апреля 1961 года советский космонавт Юрий Гагарин на космическом корабле «Восток-1» стартовал с космодрома «Байконур» и впервые в мире совершил орбитальный облёт планеты Земля. Полёт в околоземном космическом пространстве продлился 108 минут.</a:t>
            </a:r>
          </a:p>
        </p:txBody>
      </p:sp>
    </p:spTree>
    <p:extLst>
      <p:ext uri="{BB962C8B-B14F-4D97-AF65-F5344CB8AC3E}">
        <p14:creationId xmlns:p14="http://schemas.microsoft.com/office/powerpoint/2010/main" val="3192313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rgbClr val="FFFF0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Y:\Рыбак\Шарики\Фейрверк ум.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" y="116632"/>
            <a:ext cx="1828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96652"/>
            <a:ext cx="8244681" cy="900113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12 апреля – день рождения Николеньки Болконского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9872" y="1772816"/>
            <a:ext cx="5363716" cy="4069891"/>
          </a:xfrm>
        </p:spPr>
        <p:txBody>
          <a:bodyPr/>
          <a:lstStyle/>
          <a:p>
            <a:pPr algn="just"/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Николенька Болконский </a:t>
            </a:r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это единственный сын князя Андрея </a:t>
            </a:r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Болконского – персонаж романа Льва Толстого  </a:t>
            </a:r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"Война и мир" </a:t>
            </a:r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just"/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1806 году </a:t>
            </a:r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 </a:t>
            </a:r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князя Андрея Болконского и его жены Лизы Болконской </a:t>
            </a:r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родился </a:t>
            </a:r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первый </a:t>
            </a:r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ребёнок </a:t>
            </a:r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сын Николенька. Сама княгиня Лиза Болконская </a:t>
            </a:r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умерла </a:t>
            </a:r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во время родов в ту же </a:t>
            </a:r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ночь.</a:t>
            </a:r>
          </a:p>
          <a:p>
            <a:pPr algn="just"/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Воспитанием Николеньки </a:t>
            </a:r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занималась </a:t>
            </a:r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его </a:t>
            </a:r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тётя</a:t>
            </a:r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княжна Марья </a:t>
            </a:r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Болконская</a:t>
            </a:r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и </a:t>
            </a:r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давала </a:t>
            </a:r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ему уроки русского языка и </a:t>
            </a:r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музыки.</a:t>
            </a:r>
          </a:p>
          <a:p>
            <a:pPr algn="just"/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Князь Андрей </a:t>
            </a:r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был ранен </a:t>
            </a:r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войне 1812 года и </a:t>
            </a:r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вскоре умер. </a:t>
            </a:r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Все это </a:t>
            </a:r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произошло, когда Николеньке было </a:t>
            </a:r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всего 7 </a:t>
            </a:r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лет.</a:t>
            </a:r>
          </a:p>
          <a:p>
            <a:pPr algn="just"/>
            <a:endParaRPr lang="ru-RU" sz="1600" dirty="0"/>
          </a:p>
        </p:txBody>
      </p:sp>
      <p:pic>
        <p:nvPicPr>
          <p:cNvPr id="9219" name="Picture 3" descr="Y:\Рыбак\Шарики\Фейрверк ум. 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299819"/>
            <a:ext cx="1828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296644"/>
            <a:ext cx="18288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7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9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1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9" name="Picture 13" descr="C:\Users\Администратор\Pictures\2017-05-18\Scan1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21" y="1628800"/>
            <a:ext cx="2139967" cy="329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41916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96652"/>
            <a:ext cx="8244680" cy="900113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15 апреля </a:t>
            </a:r>
            <a:r>
              <a:rPr lang="ru-RU" sz="3200" b="1" dirty="0" smtClean="0">
                <a:solidFill>
                  <a:srgbClr val="FF0000"/>
                </a:solidFill>
              </a:rPr>
              <a:t>– Международный день </a:t>
            </a:r>
            <a:r>
              <a:rPr lang="ru-RU" sz="3200" b="1" dirty="0" smtClean="0">
                <a:solidFill>
                  <a:srgbClr val="FF0000"/>
                </a:solidFill>
              </a:rPr>
              <a:t>культуры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593342"/>
            <a:ext cx="8676084" cy="4428000"/>
          </a:xfrm>
        </p:spPr>
        <p:txBody>
          <a:bodyPr/>
          <a:lstStyle/>
          <a:p>
            <a:pPr marL="685800" algn="just">
              <a:spcBef>
                <a:spcPts val="0"/>
              </a:spcBef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был учрежден в честь принятия 15 апреля 1935 года международного договора «Об охране художественных и научных учреждений и исторических памятников», который стал известен в международно-правовой практике как Пакт Рериха. </a:t>
            </a:r>
            <a:endParaRPr lang="ru-RU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685800" algn="just">
              <a:spcBef>
                <a:spcPts val="0"/>
              </a:spcBef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российских городах устраиваются торжественные концерты, выставки национальных культур, конференции и лекции на различные культурные темы, музыкальные и поэтические вечера, танцевальные и театрализованные представления и многое другое. Также в этот день поднимают Знамя Мира, поздравляют всех работников культуры с их профессиональным праздником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685800" algn="just">
              <a:spcBef>
                <a:spcPts val="0"/>
              </a:spcBef>
            </a:pP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122" name="Picture 2" descr="C:\Users\Администратор\Pictures\2017-05-24\Scan1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732" y="4749693"/>
            <a:ext cx="1516748" cy="203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дминистратор\Pictures\2017-06-07\Scan1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624909"/>
            <a:ext cx="1352199" cy="215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дминистратор\Pictures\2017-06-07\Scan1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59980"/>
            <a:ext cx="1322349" cy="201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4615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TextShape 1"/>
          <p:cNvSpPr txBox="1"/>
          <p:nvPr/>
        </p:nvSpPr>
        <p:spPr>
          <a:xfrm>
            <a:off x="1874160" y="274680"/>
            <a:ext cx="6946312" cy="12099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ru-RU" sz="4400" b="1" spc="-1" dirty="0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Краеведческие памятные даты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41" name="TextShape 2"/>
          <p:cNvSpPr txBox="1"/>
          <p:nvPr/>
        </p:nvSpPr>
        <p:spPr>
          <a:xfrm>
            <a:off x="179640" y="1600920"/>
            <a:ext cx="6552600" cy="49237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buClr>
                <a:srgbClr val="000000"/>
              </a:buClr>
              <a:buFont typeface="Arial"/>
              <a:buChar char="•"/>
            </a:pPr>
            <a:r>
              <a:rPr lang="ru-RU" sz="1600" spc="-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17 </a:t>
            </a:r>
            <a:r>
              <a:rPr lang="ru-RU" sz="1600" spc="-1" dirty="0" smtClean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апреля - </a:t>
            </a:r>
            <a:r>
              <a:rPr lang="ru-RU" sz="1600" spc="-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200 лет со дня рождения российского императора Александра II (1818-1881), первого атамана всех казачьих войск. «Освободитель» – такой титул был дан Государю современниками за ту ключевую позицию, которую он занимал в «эпоху великих реформ»: освобождение крестьян от крепостничества, реформирование всей русской жизни в масштабах, невиданных с Петровских времён. Перемены коснулись и Дона. Было </a:t>
            </a:r>
            <a:r>
              <a:rPr lang="ru-RU" sz="1600" spc="-1" dirty="0" smtClean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велено </a:t>
            </a:r>
            <a:r>
              <a:rPr lang="ru-RU" sz="1600" spc="-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сократить срок службы казаков. В 1875 году издан новый </a:t>
            </a:r>
            <a:r>
              <a:rPr lang="ru-RU" sz="1600" spc="-1" dirty="0" smtClean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Устав </a:t>
            </a:r>
            <a:r>
              <a:rPr lang="ru-RU" sz="1600" spc="-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 воинской повинности войска Донского.</a:t>
            </a:r>
            <a:endParaRPr lang="ru-RU" sz="3200" spc="-1" dirty="0">
              <a:solidFill>
                <a:schemeClr val="tx1">
                  <a:lumMod val="95000"/>
                  <a:lumOff val="5000"/>
                </a:schemeClr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buClr>
                <a:srgbClr val="000000"/>
              </a:buClr>
              <a:buFont typeface="Arial"/>
              <a:buChar char="•"/>
            </a:pPr>
            <a:r>
              <a:rPr lang="ru-RU" sz="1600" spc="-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Ростов получил новый гласный суд, новое судопроизводство. Реформа давала большую самостоятельность городу, сулила и немалые прибытки – что, в свою очередь, обогащало государство.</a:t>
            </a:r>
            <a:endParaRPr lang="ru-RU" sz="3200" spc="-1" dirty="0">
              <a:solidFill>
                <a:schemeClr val="tx1">
                  <a:lumMod val="95000"/>
                  <a:lumOff val="5000"/>
                </a:schemeClr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buClr>
                <a:srgbClr val="000000"/>
              </a:buClr>
              <a:buFont typeface="Arial"/>
              <a:buChar char="•"/>
            </a:pPr>
            <a:r>
              <a:rPr lang="ru-RU" sz="1600" spc="-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За свою жизнь Александр II был на Дону трижды: в 1837, 1850 и 1872 годах, выступал на казачьем Круге, производил высочайший смотр войскам. 25 апреля 1890 года царю-освободителю был открыт в Ростове  памятник известного скульптора Микешина.</a:t>
            </a:r>
            <a:endParaRPr lang="ru-RU" sz="3200" spc="-1" dirty="0">
              <a:solidFill>
                <a:schemeClr val="tx1">
                  <a:lumMod val="95000"/>
                  <a:lumOff val="5000"/>
                </a:schemeClr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buClr>
                <a:srgbClr val="000000"/>
              </a:buClr>
              <a:buFont typeface="Arial"/>
              <a:buChar char="•"/>
            </a:pPr>
            <a:r>
              <a:rPr lang="ru-RU" sz="1600" spc="-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 мае 1894 года в Александровском саду Нахичевани состоялось открытие обелиска «в память 25-летия благополучного царствования императора Александра II» В настоящее время Александровская колонна находится на территории парка имени В. </a:t>
            </a:r>
            <a:r>
              <a:rPr lang="ru-RU" sz="1600" spc="-1" dirty="0" err="1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Черевичкина</a:t>
            </a:r>
            <a:r>
              <a:rPr lang="ru-RU" sz="1600" spc="-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</a:t>
            </a:r>
            <a:endParaRPr lang="ru-RU" sz="3200" spc="-1" dirty="0">
              <a:solidFill>
                <a:schemeClr val="tx1">
                  <a:lumMod val="95000"/>
                  <a:lumOff val="5000"/>
                </a:schemeClr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endParaRPr lang="ru-RU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642" name="Picture 2"/>
          <p:cNvPicPr/>
          <p:nvPr/>
        </p:nvPicPr>
        <p:blipFill>
          <a:blip r:embed="rId2"/>
          <a:stretch/>
        </p:blipFill>
        <p:spPr>
          <a:xfrm>
            <a:off x="395640" y="116640"/>
            <a:ext cx="1478520" cy="1484280"/>
          </a:xfrm>
          <a:prstGeom prst="rect">
            <a:avLst/>
          </a:prstGeom>
          <a:ln>
            <a:noFill/>
          </a:ln>
        </p:spPr>
      </p:pic>
      <p:pic>
        <p:nvPicPr>
          <p:cNvPr id="21506" name="Picture 2" descr="C:\Users\Администратор\Desktop\колон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600920"/>
            <a:ext cx="2232248" cy="297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88118" y="4843048"/>
            <a:ext cx="23204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/>
              <a:t>Александровская колонна</a:t>
            </a:r>
            <a:endParaRPr lang="ru-RU" sz="1200" i="1" dirty="0"/>
          </a:p>
          <a:p>
            <a:pPr algn="ctr"/>
            <a:r>
              <a:rPr lang="ru-RU" sz="1200" i="1" dirty="0"/>
              <a:t>г</a:t>
            </a:r>
            <a:r>
              <a:rPr lang="ru-RU" sz="1200" i="1" dirty="0" smtClean="0"/>
              <a:t>. Ростов-на-Дону</a:t>
            </a:r>
          </a:p>
          <a:p>
            <a:pPr algn="ctr"/>
            <a:r>
              <a:rPr lang="ru-RU" sz="1200" dirty="0" smtClean="0"/>
              <a:t>Фото с сайта </a:t>
            </a:r>
            <a:r>
              <a:rPr lang="en-US" sz="1200" dirty="0" smtClean="0"/>
              <a:t>strana.ru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982722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/>
              <a:t>Дни воинской славы России</a:t>
            </a:r>
            <a:endParaRPr lang="ru-RU" sz="40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683568" y="980728"/>
            <a:ext cx="7992888" cy="5040560"/>
          </a:xfrm>
        </p:spPr>
        <p:txBody>
          <a:bodyPr/>
          <a:lstStyle/>
          <a:p>
            <a:pPr lvl="0" algn="ctr"/>
            <a:r>
              <a:rPr lang="ru-RU" sz="1700" b="1" dirty="0" smtClean="0">
                <a:solidFill>
                  <a:prstClr val="black"/>
                </a:solidFill>
              </a:rPr>
              <a:t>18 апреля – День победы русских воинов князя Александра Невского над немецкими рыцарями на Чудском озере (Ледовое побоище, 1242 год)</a:t>
            </a:r>
          </a:p>
          <a:p>
            <a:pPr lvl="0" algn="just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1240 году рыцари Ливонского ордена захватили Псков и Копорье. Прибыв в Новгород в 1241 году, князь Александр Невский без промедления начал ответные действия. Воспользовавшись трудностями Ордена,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отвлечённого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тогда на борьбу с монголами, Александр Невский выступил на Копорье, взял его штурмом и перебил большую часть гарнизона. </a:t>
            </a:r>
            <a:endParaRPr lang="ru-RU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just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известиям летописей, Ледовое побоище началось при солнечном восходе у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Воронея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Камени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на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Узмени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Традиционная схема битвы выглядит следующим образом. Немецкая конная колонна атаковала пеший центр русского войска, нанесла ему большие потери, однако, была охвачена с флангов княжеской конницей и обратилась в бегство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just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 льду Чудского озера пало 400 немецких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воинов,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90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немцев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попали к русским в плен. Источники свидетельствуют, что пленные шли возле своих коней во время радостного въезда князя Александра в Псков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just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Эта битва, вместе с победами князя Александра над шведами (15 июля 1240 года на Неве) и над литовцами (в 1245 году под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Торопцем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у озера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Жизца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и близ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Усвята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), имела большое значение для Пскова и Новгорода, задержав напор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трёх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серьезных врагов с запада — в то самое время, когда остальная Русь терпела большие потери от княжеских усобиц и последствий татарского завоевания.</a:t>
            </a:r>
          </a:p>
          <a:p>
            <a:pPr lvl="0" algn="just"/>
            <a:endParaRPr lang="ru-RU" sz="17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61388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36550" y="142874"/>
            <a:ext cx="8469313" cy="1269902"/>
          </a:xfrm>
        </p:spPr>
        <p:txBody>
          <a:bodyPr/>
          <a:lstStyle/>
          <a:p>
            <a:pPr eaLnBrk="1" hangingPunct="1"/>
            <a:r>
              <a:rPr lang="ru-RU" altLang="ru-RU" sz="2600" dirty="0" smtClean="0">
                <a:solidFill>
                  <a:schemeClr val="tx1"/>
                </a:solidFill>
              </a:rPr>
              <a:t>19 апреля – 235 лет назад </a:t>
            </a:r>
            <a:r>
              <a:rPr lang="ru-RU" altLang="ru-RU" sz="2600" dirty="0">
                <a:solidFill>
                  <a:schemeClr val="tx1"/>
                </a:solidFill>
              </a:rPr>
              <a:t>императрица Екатерина II издала манифест о присоединении Крымского полуострова, Тамани и Кубани к Российской </a:t>
            </a:r>
            <a:r>
              <a:rPr lang="ru-RU" altLang="ru-RU" sz="2600" dirty="0" smtClean="0">
                <a:solidFill>
                  <a:schemeClr val="tx1"/>
                </a:solidFill>
              </a:rPr>
              <a:t>империи (1783)</a:t>
            </a:r>
            <a:endParaRPr lang="ru-RU" altLang="ru-RU" sz="2600" b="1" dirty="0" smtClean="0">
              <a:solidFill>
                <a:schemeClr val="tx1"/>
              </a:solidFill>
            </a:endParaRP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63379" y="2060848"/>
            <a:ext cx="4107572" cy="4536504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altLang="ru-RU" sz="2000" dirty="0" smtClean="0">
                <a:solidFill>
                  <a:schemeClr val="tx1"/>
                </a:solidFill>
                <a:latin typeface="Book Antiqua" pitchFamily="18" charset="0"/>
              </a:rPr>
              <a:t>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20457"/>
            <a:ext cx="6097860" cy="525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2644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028656" cy="900113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21 апреля – День цирка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1613" y="1052736"/>
            <a:ext cx="8604076" cy="3722316"/>
          </a:xfrm>
        </p:spPr>
        <p:txBody>
          <a:bodyPr/>
          <a:lstStyle/>
          <a:p>
            <a:pPr marL="378900">
              <a:spcBef>
                <a:spcPts val="0"/>
              </a:spcBef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Международный день цирка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отмечается каждый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год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третью субботу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апреля.</a:t>
            </a: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78900">
              <a:spcBef>
                <a:spcPts val="0"/>
              </a:spcBef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Родиной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циркачей по праву считается Англия. Именно здесь в XVIII столетии некий Филипп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Астли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основал первый стационарный цирк, в котором показывали представления  с участием различных животных. Ему опытным путем удалось установить, что для лошадей наиболее удобно в полном галопе бежать по кругу диаметром 13 метров. Это правило свято соблюдают во всех цирках мира по сей день. В России стационарные цирки появились лишь в XIX веке. И одним из первых стал каменный цирк Альберта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Саламонского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который в 1880 году на Цветном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бульваре в Москве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построила контора купца Данилова. Помимо сцены он вмещал всего пять рядов кресел, ложи, бельэтаж, вторые места с деревянными ненумерованными лавками и стоячую галерея. Первый рубль, вырученный за билет, цирковой антрепренер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Саламонский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вставил в рамку и повесил в кассе</a:t>
            </a:r>
            <a:r>
              <a:rPr lang="ru-RU" sz="1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026" name="Picture 2" descr="C:\Users\Администратор\Pictures\2017-01-23\Scan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56452"/>
            <a:ext cx="1409196" cy="197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723581"/>
            <a:ext cx="1438275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685819"/>
            <a:ext cx="1377813" cy="190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666580"/>
            <a:ext cx="1463675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044" y="4637339"/>
            <a:ext cx="1295649" cy="195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9051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23528" y="1303498"/>
            <a:ext cx="7230036" cy="5040560"/>
          </a:xfrm>
        </p:spPr>
        <p:txBody>
          <a:bodyPr>
            <a:noAutofit/>
          </a:bodyPr>
          <a:lstStyle/>
          <a:p>
            <a:pPr algn="just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возрасте 25 лет Чаплина Вера Васильевна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стала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новатором Московского зоопарка.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Её всегда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будут помнить как руководителя и инициатора площадки, созданной в 1933 году. Здесь воспитывался крепкий и здоровый молодняк, были все условия для того, чтобы разные животные могли уживаться друг с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другом.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 многие годы площадка молодняка стала "визитной карточкой" зоопарка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это же время в журнале "Юный натуралист" были напечатаны первые рассказы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Чаплиной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1935 году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была опубликована книга "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Малыши с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зелёной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площадки". Она имела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большой успех.</a:t>
            </a:r>
          </a:p>
          <a:p>
            <a:pPr algn="just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1946 году Вера Васильевна занялась постоянной литературной работой. Новый сборник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её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произведений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Четвероногие друзья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появился спустя год. В него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были включены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рассказы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"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Шанго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", "Куцый", "Волчья воспитанница", "Фомка-белый медвежонок" и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другие. </a:t>
            </a:r>
          </a:p>
          <a:p>
            <a:pPr algn="just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Необычайный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успех имели "Четвероногие друзья". Их переиздали не только в столице, но и в Праге, Варшаве, Софии, Братиславе, Берлине. В 1950 году Вера Чаплина была принята в Союз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писателей.</a:t>
            </a:r>
          </a:p>
          <a:p>
            <a:pPr algn="just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 произведениях Веры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Чаплиной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выросло не одно поколение читателей. На сегодняшний день общий тираж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её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книг составляет более 18 млн экземпляров. Кроме того, множество художественных, короткометражных и научно-популярных фильмов было создано по произведениям, которые написала Вера Чаплина.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7504" y="58614"/>
            <a:ext cx="8928992" cy="1498178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24 апреля </a:t>
            </a:r>
            <a:r>
              <a:rPr lang="ru-RU" sz="2800" b="1" dirty="0"/>
              <a:t>- </a:t>
            </a:r>
            <a:r>
              <a:rPr lang="ru-RU" sz="2800" b="1" dirty="0" smtClean="0"/>
              <a:t>110 </a:t>
            </a:r>
            <a:r>
              <a:rPr lang="ru-RU" sz="2800" b="1" dirty="0"/>
              <a:t>лет со дня рождения русской писательницы </a:t>
            </a:r>
            <a:r>
              <a:rPr lang="ru-RU" sz="2800" b="1" dirty="0" smtClean="0"/>
              <a:t>Веры Васильевны </a:t>
            </a:r>
            <a:r>
              <a:rPr lang="ru-RU" sz="2800" b="1" dirty="0" err="1" smtClean="0"/>
              <a:t>Чаплиной</a:t>
            </a:r>
            <a:r>
              <a:rPr lang="ru-RU" sz="2800" b="1" dirty="0" smtClean="0"/>
              <a:t> </a:t>
            </a:r>
            <a:r>
              <a:rPr lang="ru-RU" sz="2800" b="1" dirty="0"/>
              <a:t>(1908-1994)</a:t>
            </a:r>
          </a:p>
        </p:txBody>
      </p:sp>
      <p:sp>
        <p:nvSpPr>
          <p:cNvPr id="7" name="Содержимое 4"/>
          <p:cNvSpPr txBox="1">
            <a:spLocks/>
          </p:cNvSpPr>
          <p:nvPr/>
        </p:nvSpPr>
        <p:spPr>
          <a:xfrm>
            <a:off x="899592" y="5661248"/>
            <a:ext cx="4176464" cy="1072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600" dirty="0" smtClean="0">
              <a:solidFill>
                <a:prstClr val="black"/>
              </a:solidFill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282" y="1268761"/>
            <a:ext cx="1358960" cy="18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282" y="3717032"/>
            <a:ext cx="1301107" cy="1993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53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6192688" cy="99412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Краеведческие памятные даты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47232" y="1489323"/>
            <a:ext cx="8712968" cy="1435621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800" dirty="0" smtClean="0"/>
              <a:t>25 апреля </a:t>
            </a:r>
            <a:r>
              <a:rPr lang="ru-RU" sz="1800" dirty="0"/>
              <a:t>- </a:t>
            </a:r>
            <a:r>
              <a:rPr lang="ru-RU" sz="1800" dirty="0" smtClean="0"/>
              <a:t>135 </a:t>
            </a:r>
            <a:r>
              <a:rPr lang="ru-RU" sz="1800" dirty="0"/>
              <a:t>лет со дня рождения советского военного деятеля </a:t>
            </a:r>
            <a:r>
              <a:rPr lang="ru-RU" sz="1800" dirty="0" smtClean="0"/>
              <a:t>Семена Михайловича Будённого (</a:t>
            </a:r>
            <a:r>
              <a:rPr lang="ru-RU" sz="1800" dirty="0"/>
              <a:t>1883-1973). Уроженец хутора </a:t>
            </a:r>
            <a:r>
              <a:rPr lang="ru-RU" sz="1800" dirty="0" err="1"/>
              <a:t>Козюрин</a:t>
            </a:r>
            <a:r>
              <a:rPr lang="ru-RU" sz="1800" dirty="0"/>
              <a:t> станицы </a:t>
            </a:r>
            <a:r>
              <a:rPr lang="ru-RU" sz="1800" dirty="0" err="1"/>
              <a:t>Платовской</a:t>
            </a:r>
            <a:r>
              <a:rPr lang="ru-RU" sz="1800" dirty="0"/>
              <a:t> </a:t>
            </a:r>
            <a:r>
              <a:rPr lang="ru-RU" sz="1800" dirty="0" smtClean="0"/>
              <a:t> </a:t>
            </a:r>
            <a:r>
              <a:rPr lang="ru-RU" sz="1800" dirty="0" err="1" smtClean="0"/>
              <a:t>Сальского</a:t>
            </a:r>
            <a:r>
              <a:rPr lang="ru-RU" sz="1800" dirty="0" smtClean="0"/>
              <a:t> </a:t>
            </a:r>
            <a:r>
              <a:rPr lang="ru-RU" sz="1800" dirty="0"/>
              <a:t>округа Области войска Донского. Сегодня в станице </a:t>
            </a:r>
            <a:r>
              <a:rPr lang="ru-RU" sz="1800" dirty="0" smtClean="0"/>
              <a:t>Будённовской </a:t>
            </a:r>
            <a:r>
              <a:rPr lang="ru-RU" sz="1800" dirty="0"/>
              <a:t>Пролетарского района Ростовской области находится дом-музей </a:t>
            </a:r>
            <a:r>
              <a:rPr lang="ru-RU" sz="1800" dirty="0" smtClean="0"/>
              <a:t>С.М</a:t>
            </a:r>
            <a:r>
              <a:rPr lang="ru-RU" sz="1800" dirty="0"/>
              <a:t>. </a:t>
            </a:r>
            <a:r>
              <a:rPr lang="ru-RU" sz="1800" dirty="0" smtClean="0"/>
              <a:t>Будённого.</a:t>
            </a:r>
          </a:p>
          <a:p>
            <a:endParaRPr lang="ru-RU" sz="2800" dirty="0"/>
          </a:p>
        </p:txBody>
      </p:sp>
      <p:pic>
        <p:nvPicPr>
          <p:cNvPr id="7" name="Picture 2" descr="G:\РО карта_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1478869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Администратор\Desktop\до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19" y="2924944"/>
            <a:ext cx="3363683" cy="247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79912" y="2708920"/>
            <a:ext cx="504056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Музей был создан в 1939 году, в год 20-летия образования Первой Конной Армии, а также в честь нашего легендарного земляка, героя Гражданской войны, маршала Советского Союза, трижды Героя Советского Союза </a:t>
            </a:r>
            <a:r>
              <a:rPr lang="ru-RU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Будённого Семёна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Михайловича. </a:t>
            </a:r>
          </a:p>
          <a:p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Основной экспонат музея – домик-землянка, в котором жила семья </a:t>
            </a:r>
            <a:r>
              <a:rPr lang="ru-RU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Будённых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На нем установлена мемориальная доска с надписью: «В этом домике c 1909 года жил народный герой Гражданской войны, один из организаторов Первой Конной Армии, Трижды Герой Советского Союза, Маршал Советского Союза </a:t>
            </a:r>
            <a:r>
              <a:rPr lang="ru-RU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Семён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Михайлович </a:t>
            </a:r>
            <a:r>
              <a:rPr lang="ru-RU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Будённый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». </a:t>
            </a:r>
          </a:p>
          <a:p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r>
              <a:rPr lang="ru-RU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Внутри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домика воссоздан интерьер начала ХХ века из подлинных вещей: деревянные столы, табуреты, посудный шкаф, диван и кровать, сделанные отцом </a:t>
            </a:r>
            <a:r>
              <a:rPr lang="ru-RU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Семёна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Михайловича </a:t>
            </a:r>
            <a:r>
              <a:rPr lang="ru-RU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Будённого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Михаилом Ивановичем. Дополняют интерьер деревянная утварь и посуда.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6541" y="5525075"/>
            <a:ext cx="29633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/>
              <a:t>Дом-музей </a:t>
            </a:r>
            <a:r>
              <a:rPr lang="ru-RU" sz="1400" b="1" i="1" dirty="0"/>
              <a:t>С.М. </a:t>
            </a:r>
            <a:r>
              <a:rPr lang="ru-RU" sz="1400" b="1" i="1" dirty="0" smtClean="0"/>
              <a:t>Будённого</a:t>
            </a:r>
          </a:p>
          <a:p>
            <a:pPr algn="ctr"/>
            <a:r>
              <a:rPr lang="ru-RU" sz="1400" b="1" i="1" dirty="0" smtClean="0"/>
              <a:t>ст. Будёновская </a:t>
            </a:r>
          </a:p>
          <a:p>
            <a:pPr algn="ctr"/>
            <a:r>
              <a:rPr lang="ru-RU" sz="1400" b="1" i="1" dirty="0" smtClean="0"/>
              <a:t>Пролетарского района </a:t>
            </a:r>
          </a:p>
          <a:p>
            <a:pPr algn="ctr"/>
            <a:r>
              <a:rPr lang="ru-RU" sz="1400" b="1" i="1" dirty="0"/>
              <a:t>Р</a:t>
            </a:r>
            <a:r>
              <a:rPr lang="ru-RU" sz="1400" b="1" i="1" dirty="0" smtClean="0"/>
              <a:t>остовской области </a:t>
            </a:r>
          </a:p>
          <a:p>
            <a:pPr algn="ctr"/>
            <a:r>
              <a:rPr lang="ru-RU" sz="1200" dirty="0" smtClean="0"/>
              <a:t>Фото с сайта  </a:t>
            </a:r>
            <a:r>
              <a:rPr lang="en-US" sz="1200" dirty="0"/>
              <a:t>www.museum.ru</a:t>
            </a:r>
            <a:endParaRPr lang="ru-RU" sz="12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650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1" y="274638"/>
            <a:ext cx="6774879" cy="121014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Краеведческие памятные даты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79512" y="1772816"/>
            <a:ext cx="6120680" cy="4752528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/>
              <a:t>200 лет </a:t>
            </a:r>
            <a:r>
              <a:rPr lang="ru-RU" sz="2800" dirty="0" smtClean="0"/>
              <a:t>назад в апреле 1813 года издан </a:t>
            </a:r>
            <a:r>
              <a:rPr lang="ru-RU" sz="2800" dirty="0"/>
              <a:t>«</a:t>
            </a:r>
            <a:r>
              <a:rPr lang="ru-RU" sz="2800" dirty="0" smtClean="0"/>
              <a:t>Высочайший манифест </a:t>
            </a:r>
            <a:r>
              <a:rPr lang="ru-RU" sz="2800" dirty="0"/>
              <a:t>с изъявлением монаршей признательности войску Донскому» </a:t>
            </a:r>
            <a:r>
              <a:rPr lang="ru-RU" sz="2800" dirty="0" smtClean="0"/>
              <a:t> </a:t>
            </a:r>
            <a:r>
              <a:rPr lang="ru-RU" sz="2800" dirty="0"/>
              <a:t>за его заслуги в Отечественную войну 1812 года. В этом документе говорилось, в частности: «…Толь знаменитые заслуги и подвиги Донского войска нашего налагают на нас долг перед целым светом засвидетельствовать справедливую к нему признательность и благоволение. Да сохранится сие свидетельство в честь и славу его в памяти потомков».</a:t>
            </a:r>
            <a:endParaRPr lang="ru-RU" sz="2800" dirty="0" smtClean="0"/>
          </a:p>
        </p:txBody>
      </p:sp>
      <p:pic>
        <p:nvPicPr>
          <p:cNvPr id="7" name="Picture 2" descr="G:\РО карта_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1478869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Администратор\Pictures\2017-06-07\Scan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060848"/>
            <a:ext cx="2336401" cy="327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88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96652"/>
            <a:ext cx="8028656" cy="1116124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29 апреля – Всемирный  </a:t>
            </a:r>
            <a:r>
              <a:rPr lang="ru-RU" sz="3200" b="1" dirty="0">
                <a:solidFill>
                  <a:srgbClr val="FF0000"/>
                </a:solidFill>
              </a:rPr>
              <a:t>день </a:t>
            </a:r>
            <a:r>
              <a:rPr lang="ru-RU" sz="3200" b="1" dirty="0" smtClean="0">
                <a:solidFill>
                  <a:srgbClr val="FF0000"/>
                </a:solidFill>
              </a:rPr>
              <a:t>породненных городов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50900"/>
            <a:ext cx="8604076" cy="1634084"/>
          </a:xfrm>
        </p:spPr>
        <p:txBody>
          <a:bodyPr/>
          <a:lstStyle/>
          <a:p>
            <a:pPr marL="378900"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В 1962 году по инициативе Всемирной федерации </a:t>
            </a:r>
            <a:r>
              <a:rPr lang="ru-RU" sz="1800" dirty="0" smtClean="0">
                <a:solidFill>
                  <a:schemeClr val="tx1"/>
                </a:solidFill>
              </a:rPr>
              <a:t>породнённых </a:t>
            </a:r>
            <a:r>
              <a:rPr lang="ru-RU" sz="1800" dirty="0">
                <a:solidFill>
                  <a:schemeClr val="tx1"/>
                </a:solidFill>
              </a:rPr>
              <a:t>городов было принято решение отмечать каждый год, начиная с 1963-го, в последнее воскресенье апреля, Всемирный день </a:t>
            </a:r>
            <a:r>
              <a:rPr lang="ru-RU" sz="1800" dirty="0" smtClean="0">
                <a:solidFill>
                  <a:schemeClr val="tx1"/>
                </a:solidFill>
              </a:rPr>
              <a:t>породнённых </a:t>
            </a:r>
            <a:r>
              <a:rPr lang="ru-RU" sz="1800" dirty="0">
                <a:solidFill>
                  <a:schemeClr val="tx1"/>
                </a:solidFill>
              </a:rPr>
              <a:t>городов. </a:t>
            </a:r>
          </a:p>
          <a:p>
            <a:pPr marL="378900"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К 2000 году федерация объединяла свыше 3500 городов более чем 160 государств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</a:p>
          <a:p>
            <a:pPr marL="378900"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</a:rPr>
              <a:t>Города-побратимы Ростова-на-Дону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611560" y="3429000"/>
            <a:ext cx="756084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·"/>
              <a:defRPr sz="32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rgbClr val="17375E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rgbClr val="17375E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8900">
              <a:spcBef>
                <a:spcPts val="0"/>
              </a:spcBef>
            </a:pPr>
            <a:r>
              <a:rPr lang="ru-RU" sz="1800" dirty="0" err="1" smtClean="0">
                <a:solidFill>
                  <a:schemeClr val="tx1"/>
                </a:solidFill>
              </a:rPr>
              <a:t>Плевен</a:t>
            </a:r>
            <a:r>
              <a:rPr lang="ru-RU" sz="1800" dirty="0">
                <a:solidFill>
                  <a:schemeClr val="tx1"/>
                </a:solidFill>
              </a:rPr>
              <a:t>, Болгария </a:t>
            </a:r>
          </a:p>
          <a:p>
            <a:pPr marL="378900">
              <a:spcBef>
                <a:spcPts val="0"/>
              </a:spcBef>
            </a:pPr>
            <a:r>
              <a:rPr lang="ru-RU" sz="1800" dirty="0" err="1">
                <a:solidFill>
                  <a:schemeClr val="tx1"/>
                </a:solidFill>
              </a:rPr>
              <a:t>Чхончжу</a:t>
            </a:r>
            <a:r>
              <a:rPr lang="ru-RU" sz="1800" dirty="0">
                <a:solidFill>
                  <a:schemeClr val="tx1"/>
                </a:solidFill>
              </a:rPr>
              <a:t>, Южная Корея</a:t>
            </a:r>
          </a:p>
          <a:p>
            <a:pPr marL="378900"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Гера, Германия </a:t>
            </a:r>
          </a:p>
          <a:p>
            <a:pPr marL="378900">
              <a:spcBef>
                <a:spcPts val="0"/>
              </a:spcBef>
            </a:pPr>
            <a:r>
              <a:rPr lang="ru-RU" sz="1800" dirty="0" err="1">
                <a:solidFill>
                  <a:schemeClr val="tx1"/>
                </a:solidFill>
              </a:rPr>
              <a:t>Каяани</a:t>
            </a:r>
            <a:r>
              <a:rPr lang="ru-RU" sz="1800" dirty="0">
                <a:solidFill>
                  <a:schemeClr val="tx1"/>
                </a:solidFill>
              </a:rPr>
              <a:t>, Финляндия </a:t>
            </a:r>
          </a:p>
          <a:p>
            <a:pPr marL="378900"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Волос, Греция </a:t>
            </a:r>
          </a:p>
          <a:p>
            <a:pPr marL="378900"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Глазго, Великобритания </a:t>
            </a:r>
          </a:p>
          <a:p>
            <a:pPr marL="378900"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Дортмунд, Германия </a:t>
            </a:r>
          </a:p>
          <a:p>
            <a:pPr marL="378900"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Мобил, штат Алабама, США</a:t>
            </a:r>
          </a:p>
          <a:p>
            <a:pPr marL="378900"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Анталья, Турция </a:t>
            </a:r>
          </a:p>
          <a:p>
            <a:pPr marL="378900">
              <a:spcBef>
                <a:spcPts val="0"/>
              </a:spcBef>
            </a:pPr>
            <a:r>
              <a:rPr lang="ru-RU" sz="1800" dirty="0" err="1">
                <a:solidFill>
                  <a:schemeClr val="tx1"/>
                </a:solidFill>
              </a:rPr>
              <a:t>Ле-Ман</a:t>
            </a:r>
            <a:r>
              <a:rPr lang="ru-RU" sz="1800" dirty="0">
                <a:solidFill>
                  <a:schemeClr val="tx1"/>
                </a:solidFill>
              </a:rPr>
              <a:t>, Франция </a:t>
            </a:r>
          </a:p>
          <a:p>
            <a:pPr marL="378900"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Одесса, Украина </a:t>
            </a:r>
          </a:p>
          <a:p>
            <a:pPr marL="378900"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Ереван, </a:t>
            </a:r>
            <a:r>
              <a:rPr lang="ru-RU" sz="1800" dirty="0" smtClean="0">
                <a:solidFill>
                  <a:schemeClr val="tx1"/>
                </a:solidFill>
              </a:rPr>
              <a:t>Армения</a:t>
            </a:r>
          </a:p>
          <a:p>
            <a:pPr marL="378900">
              <a:spcBef>
                <a:spcPts val="0"/>
              </a:spcBef>
            </a:pPr>
            <a:r>
              <a:rPr lang="ru-RU" sz="1800" dirty="0" err="1" smtClean="0">
                <a:solidFill>
                  <a:schemeClr val="tx1"/>
                </a:solidFill>
              </a:rPr>
              <a:t>Яньтай</a:t>
            </a:r>
            <a:r>
              <a:rPr lang="ru-RU" sz="1800" dirty="0" smtClean="0">
                <a:solidFill>
                  <a:schemeClr val="tx1"/>
                </a:solidFill>
              </a:rPr>
              <a:t>, КНР 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Администратор\Desktop\Рост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97152"/>
            <a:ext cx="2844316" cy="189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0301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336704" cy="121014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Краеведческие памятные даты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79512" y="1772816"/>
            <a:ext cx="6192688" cy="4608512"/>
          </a:xfrm>
        </p:spPr>
        <p:txBody>
          <a:bodyPr>
            <a:normAutofit fontScale="70000" lnSpcReduction="20000"/>
          </a:bodyPr>
          <a:lstStyle/>
          <a:p>
            <a:r>
              <a:rPr lang="ru-RU" sz="2800" dirty="0"/>
              <a:t>30 апреля – 60 </a:t>
            </a:r>
            <a:r>
              <a:rPr lang="ru-RU" sz="2800" dirty="0" smtClean="0"/>
              <a:t>лет </a:t>
            </a:r>
            <a:r>
              <a:rPr lang="ru-RU" sz="2800" dirty="0"/>
              <a:t>назад вышла в эфир первая пробная передача Ростовского телецентра (1958</a:t>
            </a:r>
            <a:r>
              <a:rPr lang="ru-RU" sz="2800" dirty="0" smtClean="0"/>
              <a:t>).</a:t>
            </a:r>
          </a:p>
          <a:p>
            <a:r>
              <a:rPr lang="ru-RU" sz="2800" dirty="0"/>
              <a:t>Эпоха телевещания на территории Ростовской области </a:t>
            </a:r>
            <a:r>
              <a:rPr lang="ru-RU" sz="2800" dirty="0" smtClean="0"/>
              <a:t>началась </a:t>
            </a:r>
            <a:r>
              <a:rPr lang="ru-RU" sz="2800" dirty="0"/>
              <a:t>со строительства Ростовской телебашни высотой 195 метров. Башню спроектировал Московский институт стальных конструкций. Её возведение велось два года и было завершено 29 апреля 1958 </a:t>
            </a:r>
            <a:r>
              <a:rPr lang="ru-RU" sz="2800" dirty="0" smtClean="0"/>
              <a:t>года. </a:t>
            </a:r>
            <a:r>
              <a:rPr lang="ru-RU" sz="2800" dirty="0"/>
              <a:t>Пробные телепередачи начались уже на следующий день — 30 апреля 1958 </a:t>
            </a:r>
            <a:r>
              <a:rPr lang="ru-RU" sz="2800" dirty="0" smtClean="0"/>
              <a:t>года. </a:t>
            </a:r>
            <a:r>
              <a:rPr lang="ru-RU" sz="2800" dirty="0"/>
              <a:t>С 1969 года осуществляется передача цветного телевещания</a:t>
            </a:r>
            <a:r>
              <a:rPr lang="ru-RU" sz="2800" dirty="0" smtClean="0"/>
              <a:t>.</a:t>
            </a:r>
          </a:p>
          <a:p>
            <a:r>
              <a:rPr lang="ru-RU" sz="2800" dirty="0"/>
              <a:t>Типовая телевизионная и радиовещательная башня проекта 3803 KM, расположенная в Железнодорожном районе Ростова-на-Дону на ул. </a:t>
            </a:r>
            <a:r>
              <a:rPr lang="ru-RU" sz="2800" dirty="0" smtClean="0"/>
              <a:t>Баррикадной является </a:t>
            </a:r>
            <a:r>
              <a:rPr lang="ru-RU" sz="2800" dirty="0"/>
              <a:t>самым высоким сооружением в Ростове-на-Дону. </a:t>
            </a:r>
            <a:endParaRPr lang="ru-RU" sz="2800" dirty="0" smtClean="0"/>
          </a:p>
        </p:txBody>
      </p:sp>
      <p:pic>
        <p:nvPicPr>
          <p:cNvPr id="7" name="Picture 2" descr="G:\РО карта_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1478869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447" y="1802431"/>
            <a:ext cx="2337074" cy="349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72842" y="5424318"/>
            <a:ext cx="23762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/>
              <a:t>Фото с сайта </a:t>
            </a:r>
            <a:r>
              <a:rPr lang="en-US" sz="1000" dirty="0" smtClean="0"/>
              <a:t>img-2007-03.photosight.ru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6436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179512" y="329567"/>
            <a:ext cx="7848872" cy="720080"/>
          </a:xfrm>
          <a:prstGeom prst="rect">
            <a:avLst/>
          </a:prstGeom>
        </p:spPr>
        <p:txBody>
          <a:bodyPr/>
          <a:lstStyle/>
          <a:p>
            <a:pPr algn="ctr">
              <a:buSzPct val="128000"/>
              <a:buFont typeface="Georgia"/>
              <a:buChar char="*"/>
            </a:pPr>
            <a:r>
              <a:rPr lang="ru-RU" sz="2400" b="1" dirty="0" smtClean="0">
                <a:solidFill>
                  <a:prstClr val="black"/>
                </a:solidFill>
              </a:rPr>
              <a:t>4 мая – день рождения Алисы</a:t>
            </a:r>
            <a:endParaRPr sz="2400" dirty="0">
              <a:solidFill>
                <a:prstClr val="black"/>
              </a:solidFill>
            </a:endParaRPr>
          </a:p>
        </p:txBody>
      </p:sp>
      <p:sp>
        <p:nvSpPr>
          <p:cNvPr id="168" name="TextShape 2"/>
          <p:cNvSpPr txBox="1"/>
          <p:nvPr/>
        </p:nvSpPr>
        <p:spPr>
          <a:xfrm>
            <a:off x="936000" y="2069640"/>
            <a:ext cx="3123000" cy="3474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9" name="TextShape 3"/>
          <p:cNvSpPr txBox="1"/>
          <p:nvPr/>
        </p:nvSpPr>
        <p:spPr>
          <a:xfrm>
            <a:off x="4392000" y="2160000"/>
            <a:ext cx="3123000" cy="3474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3"/>
          </p:nvPr>
        </p:nvSpPr>
        <p:spPr>
          <a:xfrm>
            <a:off x="2699792" y="1049648"/>
            <a:ext cx="6295861" cy="520988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100" dirty="0" smtClean="0">
                <a:solidFill>
                  <a:schemeClr val="tx1"/>
                </a:solidFill>
              </a:rPr>
              <a:t>Алиса </a:t>
            </a:r>
            <a:r>
              <a:rPr lang="ru-RU" sz="2100" dirty="0">
                <a:solidFill>
                  <a:schemeClr val="tx1"/>
                </a:solidFill>
              </a:rPr>
              <a:t>— главная героиня книг Льюиса Кэрролла «Алиса в Стране чудес</a:t>
            </a:r>
            <a:r>
              <a:rPr lang="ru-RU" sz="2100" dirty="0" smtClean="0">
                <a:solidFill>
                  <a:schemeClr val="tx1"/>
                </a:solidFill>
              </a:rPr>
              <a:t>» </a:t>
            </a:r>
            <a:r>
              <a:rPr lang="ru-RU" sz="2100" dirty="0">
                <a:solidFill>
                  <a:schemeClr val="tx1"/>
                </a:solidFill>
              </a:rPr>
              <a:t>и «Алиса в Зазеркалье</a:t>
            </a:r>
            <a:r>
              <a:rPr lang="ru-RU" sz="2100" dirty="0" smtClean="0">
                <a:solidFill>
                  <a:schemeClr val="tx1"/>
                </a:solidFill>
              </a:rPr>
              <a:t>».</a:t>
            </a:r>
          </a:p>
          <a:p>
            <a:pPr algn="just"/>
            <a:r>
              <a:rPr lang="ru-RU" sz="2100" dirty="0">
                <a:solidFill>
                  <a:schemeClr val="tx1"/>
                </a:solidFill>
              </a:rPr>
              <a:t>Льюис Кэрролл (настоящее имя Чарльз Доджсон) — одна из самых известных и в то же время загадочных личностей Викторианской Англии. Благодаря сказкам «Алиса в Стране чудес» и «Алиса в Зазеркалье», </a:t>
            </a:r>
            <a:r>
              <a:rPr lang="ru-RU" sz="2100" dirty="0" smtClean="0">
                <a:solidFill>
                  <a:schemeClr val="tx1"/>
                </a:solidFill>
              </a:rPr>
              <a:t>переведённым </a:t>
            </a:r>
            <a:r>
              <a:rPr lang="ru-RU" sz="2100" dirty="0">
                <a:solidFill>
                  <a:schemeClr val="tx1"/>
                </a:solidFill>
              </a:rPr>
              <a:t>на десятки языков, его знают дети и взрослые во </a:t>
            </a:r>
            <a:r>
              <a:rPr lang="ru-RU" sz="2100" dirty="0" smtClean="0">
                <a:solidFill>
                  <a:schemeClr val="tx1"/>
                </a:solidFill>
              </a:rPr>
              <a:t>всём </a:t>
            </a:r>
            <a:r>
              <a:rPr lang="ru-RU" sz="2100" dirty="0">
                <a:solidFill>
                  <a:schemeClr val="tx1"/>
                </a:solidFill>
              </a:rPr>
              <a:t>мире</a:t>
            </a:r>
            <a:r>
              <a:rPr lang="ru-RU" sz="21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2100" dirty="0">
                <a:solidFill>
                  <a:schemeClr val="tx1"/>
                </a:solidFill>
              </a:rPr>
              <a:t>Но личность Кэрролла — не единственный ребус, который он завещал нам. Адаптация его сказок на разные языки стала настоящим испытанием для переводчиков. Настолько </a:t>
            </a:r>
            <a:r>
              <a:rPr lang="ru-RU" sz="2100" dirty="0" smtClean="0">
                <a:solidFill>
                  <a:schemeClr val="tx1"/>
                </a:solidFill>
              </a:rPr>
              <a:t>серьёзным </a:t>
            </a:r>
            <a:r>
              <a:rPr lang="ru-RU" sz="2100" dirty="0">
                <a:solidFill>
                  <a:schemeClr val="tx1"/>
                </a:solidFill>
              </a:rPr>
              <a:t>испытанием, что о том, как переводить Алису, даже написаны отдельные книги. </a:t>
            </a:r>
          </a:p>
          <a:p>
            <a:pPr algn="just"/>
            <a:r>
              <a:rPr lang="ru-RU" sz="2100" dirty="0">
                <a:solidFill>
                  <a:schemeClr val="tx1"/>
                </a:solidFill>
              </a:rPr>
              <a:t>Над ребусами Кэрролла ломают голову не только биографы и переводчики, но и читатели сказок — рассказы о приключениях Алисы полны загадками</a:t>
            </a:r>
            <a:r>
              <a:rPr lang="ru-RU" sz="21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2100" dirty="0" smtClean="0">
                <a:solidFill>
                  <a:schemeClr val="tx1"/>
                </a:solidFill>
              </a:rPr>
              <a:t>Книга </a:t>
            </a:r>
            <a:r>
              <a:rPr lang="ru-RU" sz="2100" dirty="0">
                <a:solidFill>
                  <a:schemeClr val="tx1"/>
                </a:solidFill>
              </a:rPr>
              <a:t>Л. Кэрролла «Алиса в стране чудес» запрещена в Китае из-за наличия в ней говорящих животных.</a:t>
            </a:r>
            <a:endParaRPr lang="ru-RU" sz="2100" dirty="0" smtClean="0">
              <a:solidFill>
                <a:schemeClr val="tx1"/>
              </a:solidFill>
            </a:endParaRPr>
          </a:p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9" name="Picture 5" descr="Y:\Рыбак\Шарики\158637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815" y="4998416"/>
            <a:ext cx="668711" cy="12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Y:\Рыбак\Шарики\Фейрверк ум.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100" y="5753743"/>
            <a:ext cx="1828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Y:\Рыбак\Шарики\Зелёный шарик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36" y="5058932"/>
            <a:ext cx="594928" cy="164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Y:\Рыбак\Шарики\Торт 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828" y="188640"/>
            <a:ext cx="1006040" cy="75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69" y="1498534"/>
            <a:ext cx="2126069" cy="3059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86506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16632"/>
            <a:ext cx="7128792" cy="121014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Краеведческие памятные даты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79512" y="1772816"/>
            <a:ext cx="6552728" cy="475252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2800" dirty="0"/>
              <a:t>5 мая </a:t>
            </a:r>
            <a:r>
              <a:rPr lang="ru-RU" sz="2800" dirty="0" smtClean="0"/>
              <a:t>- 10 </a:t>
            </a:r>
            <a:r>
              <a:rPr lang="ru-RU" sz="2800" dirty="0"/>
              <a:t>лет со дня подписания Указа Президента Российской Федерации от 5 мая 2008 года № 556 «О присвоении городу Ростову-на-Дону почётного звания Российской Федерации «Город воинской славы</a:t>
            </a:r>
            <a:r>
              <a:rPr lang="ru-RU" sz="2800" dirty="0" smtClean="0"/>
              <a:t>»</a:t>
            </a:r>
          </a:p>
          <a:p>
            <a:pPr algn="just"/>
            <a:r>
              <a:rPr lang="ru-RU" sz="2800" dirty="0" smtClean="0"/>
              <a:t>43 тысячи ростовчан и 200 тысяч жителей Ростовской области пали на полях сражений в годы Великой Отечественной войны, более 40 тысяч мирных жителей замучены и расстреляны фашистами в период оккупации на территории области, тысячи погибли при бомбёжках и обстрелах…</a:t>
            </a:r>
          </a:p>
          <a:p>
            <a:pPr algn="just"/>
            <a:r>
              <a:rPr lang="ru-RU" sz="2800" dirty="0" smtClean="0"/>
              <a:t>25 февраля 1982 года за заслуги в годы Великой Отечественной войны и большой вклад в достижение победы город Ростов-на-Дону был награждён  орденом Отечественной войны </a:t>
            </a:r>
            <a:r>
              <a:rPr lang="en-US" sz="2800" dirty="0" smtClean="0"/>
              <a:t>I </a:t>
            </a:r>
            <a:r>
              <a:rPr lang="ru-RU" sz="2800" dirty="0" smtClean="0"/>
              <a:t>степени.</a:t>
            </a:r>
          </a:p>
          <a:p>
            <a:pPr algn="just"/>
            <a:r>
              <a:rPr lang="ru-RU" sz="2800" dirty="0" smtClean="0"/>
              <a:t>5 мая 2008 </a:t>
            </a:r>
            <a:r>
              <a:rPr lang="ru-RU" sz="2800" dirty="0"/>
              <a:t>года городу Ростову-на-Дону </a:t>
            </a:r>
            <a:r>
              <a:rPr lang="ru-RU" sz="2800" dirty="0" smtClean="0"/>
              <a:t>присвоено звание «Город </a:t>
            </a:r>
            <a:r>
              <a:rPr lang="ru-RU" sz="2800" dirty="0"/>
              <a:t>воинской славы</a:t>
            </a:r>
            <a:r>
              <a:rPr lang="ru-RU" sz="2800" dirty="0" smtClean="0"/>
              <a:t>».</a:t>
            </a:r>
          </a:p>
        </p:txBody>
      </p:sp>
      <p:pic>
        <p:nvPicPr>
          <p:cNvPr id="7" name="Picture 2" descr="G:\РО карта_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1478869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дминистратор\Pictures\2017-02-02\Scan1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520132"/>
            <a:ext cx="1984067" cy="279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03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TextShape 1"/>
          <p:cNvSpPr txBox="1"/>
          <p:nvPr/>
        </p:nvSpPr>
        <p:spPr>
          <a:xfrm>
            <a:off x="323640" y="274680"/>
            <a:ext cx="8496720" cy="777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ru-RU" sz="4400" b="1" spc="-1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Краеведческие памятные даты</a:t>
            </a:r>
            <a:endParaRPr lang="ru-RU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66" name="TextShape 2"/>
          <p:cNvSpPr txBox="1"/>
          <p:nvPr/>
        </p:nvSpPr>
        <p:spPr>
          <a:xfrm>
            <a:off x="107640" y="1031040"/>
            <a:ext cx="5904360" cy="5565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buClr>
                <a:srgbClr val="000000"/>
              </a:buClr>
              <a:buFont typeface="Arial"/>
              <a:buChar char="•"/>
            </a:pPr>
            <a:r>
              <a:rPr lang="ru-RU" sz="1600" b="1" spc="-1" dirty="0">
                <a:uFill>
                  <a:solidFill>
                    <a:srgbClr val="FFFFFF"/>
                  </a:solidFill>
                </a:uFill>
                <a:latin typeface="Calibri"/>
              </a:rPr>
              <a:t>9 мая - 165 лет со дня открытия в Новочеркасске памятника Матвею Ивановичу Платову (1853).</a:t>
            </a:r>
            <a:r>
              <a:rPr lang="ru-RU" sz="1600" spc="-1" dirty="0">
                <a:uFill>
                  <a:solidFill>
                    <a:srgbClr val="FFFFFF"/>
                  </a:solidFill>
                </a:uFill>
                <a:latin typeface="Calibri"/>
              </a:rPr>
              <a:t> Памятник создавали такие известные скульпторы как А.А. Иванов (модель), Н.А. Токарев (оригинал), П.К. </a:t>
            </a:r>
            <a:r>
              <a:rPr lang="ru-RU" sz="1600" spc="-1" dirty="0" err="1">
                <a:uFill>
                  <a:solidFill>
                    <a:srgbClr val="FFFFFF"/>
                  </a:solidFill>
                </a:uFill>
                <a:latin typeface="Calibri"/>
              </a:rPr>
              <a:t>Клодт</a:t>
            </a:r>
            <a:r>
              <a:rPr lang="ru-RU" sz="1600" spc="-1" dirty="0">
                <a:uFill>
                  <a:solidFill>
                    <a:srgbClr val="FFFFFF"/>
                  </a:solidFill>
                </a:uFill>
                <a:latin typeface="Calibri"/>
              </a:rPr>
              <a:t> (отливка).</a:t>
            </a:r>
            <a:endParaRPr lang="ru-RU" sz="3200" spc="-1" dirty="0"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buClr>
                <a:srgbClr val="000000"/>
              </a:buClr>
              <a:buFont typeface="Arial"/>
              <a:buChar char="•"/>
            </a:pPr>
            <a:r>
              <a:rPr lang="ru-RU" sz="1600" spc="-1" dirty="0">
                <a:uFill>
                  <a:solidFill>
                    <a:srgbClr val="FFFFFF"/>
                  </a:solidFill>
                </a:uFill>
                <a:latin typeface="Calibri"/>
              </a:rPr>
              <a:t>Храбрый предводитель донских ополчений в Отечественную </a:t>
            </a:r>
            <a:r>
              <a:rPr lang="ru-RU" sz="1600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войну 1812 года </a:t>
            </a:r>
            <a:r>
              <a:rPr lang="ru-RU" sz="1600" spc="-1" dirty="0">
                <a:uFill>
                  <a:solidFill>
                    <a:srgbClr val="FFFFFF"/>
                  </a:solidFill>
                </a:uFill>
                <a:latin typeface="Calibri"/>
              </a:rPr>
              <a:t>был изображен во весь рост в генеральском мундире, поверх которого накинута бурка, в положении командования войсками с </a:t>
            </a:r>
            <a:r>
              <a:rPr lang="ru-RU" sz="1600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перначом (разновидность булавы, холодное оружие) </a:t>
            </a:r>
            <a:r>
              <a:rPr lang="ru-RU" sz="1600" spc="-1" dirty="0">
                <a:uFill>
                  <a:solidFill>
                    <a:srgbClr val="FFFFFF"/>
                  </a:solidFill>
                </a:uFill>
                <a:latin typeface="Calibri"/>
              </a:rPr>
              <a:t>в левой руке и с обнаженной саблей в правой. На пьедестале были выгравирована надпись «Атаману графу Платову за военные подвиги с 1770 по 1816 годы. Признательные Донцы».</a:t>
            </a:r>
            <a:endParaRPr lang="ru-RU" sz="3200" spc="-1" dirty="0"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buClr>
                <a:srgbClr val="000000"/>
              </a:buClr>
              <a:buFont typeface="Arial"/>
              <a:buChar char="•"/>
            </a:pPr>
            <a:r>
              <a:rPr lang="ru-RU" sz="1600" spc="-1" dirty="0">
                <a:uFill>
                  <a:solidFill>
                    <a:srgbClr val="FFFFFF"/>
                  </a:solidFill>
                </a:uFill>
                <a:latin typeface="Calibri"/>
              </a:rPr>
              <a:t>Но в буре революционных преобразований 20-х годов потомки не услышали эти слова. Газета «Советский юг» от 18 марта 1923 г. сообщала о том, что по постановлению президиума Новочеркасского горсовета к дню 12 марта 1923 г. была снята с пьедестала фигура атамана Войска Донского как прямая несообразность происходящим в городе революционным изменениям.</a:t>
            </a:r>
            <a:endParaRPr lang="ru-RU" sz="3200" spc="-1" dirty="0"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buClr>
                <a:srgbClr val="000000"/>
              </a:buClr>
              <a:buFont typeface="Arial"/>
              <a:buChar char="•"/>
            </a:pPr>
            <a:r>
              <a:rPr lang="ru-RU" sz="1600" spc="-1" dirty="0">
                <a:uFill>
                  <a:solidFill>
                    <a:srgbClr val="FFFFFF"/>
                  </a:solidFill>
                </a:uFill>
                <a:latin typeface="Calibri"/>
              </a:rPr>
              <a:t>16 мая 1993 года состоялось торжественное открытие воссозданного памятника атаману Платову. Примечательно и то, что скульптура была установлена на старом пьедестале.</a:t>
            </a:r>
            <a:endParaRPr lang="ru-RU" sz="3200" spc="-1" dirty="0">
              <a:uFill>
                <a:solidFill>
                  <a:srgbClr val="FFFFFF"/>
                </a:solidFill>
              </a:uFill>
              <a:latin typeface="Calibri"/>
            </a:endParaRPr>
          </a:p>
          <a:p>
            <a:endParaRPr lang="ru-RU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667" name="Picture 2"/>
          <p:cNvPicPr/>
          <p:nvPr/>
        </p:nvPicPr>
        <p:blipFill>
          <a:blip r:embed="rId2"/>
          <a:stretch/>
        </p:blipFill>
        <p:spPr>
          <a:xfrm>
            <a:off x="6228184" y="1556640"/>
            <a:ext cx="2790536" cy="4010400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6012000" y="5673670"/>
            <a:ext cx="3006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/>
              <a:t>Памятник атаману Платову</a:t>
            </a:r>
          </a:p>
          <a:p>
            <a:pPr algn="ctr"/>
            <a:r>
              <a:rPr lang="ru-RU" sz="1200" b="1" i="1" dirty="0"/>
              <a:t>г</a:t>
            </a:r>
            <a:r>
              <a:rPr lang="ru-RU" sz="1200" b="1" i="1" dirty="0" smtClean="0"/>
              <a:t>. Новочеркасск </a:t>
            </a:r>
          </a:p>
          <a:p>
            <a:pPr algn="ctr"/>
            <a:r>
              <a:rPr lang="ru-RU" sz="1200" b="1" i="1" dirty="0" smtClean="0"/>
              <a:t>Ростовская область</a:t>
            </a:r>
          </a:p>
          <a:p>
            <a:pPr algn="ctr"/>
            <a:r>
              <a:rPr lang="ru-RU" sz="1200" dirty="0" smtClean="0"/>
              <a:t>Фото с сайта </a:t>
            </a:r>
            <a:r>
              <a:rPr lang="en-US" sz="1200" dirty="0" smtClean="0"/>
              <a:t>www.vipgeo.ru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246292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9 мая 2018 года – 73 года со Дня Победы над гитлеровской Германией в Великой Отечественной войне 1941-1945 гг.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User\Desktop\Светлана\день побед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0808"/>
            <a:ext cx="7826986" cy="4392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97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179512" y="329567"/>
            <a:ext cx="7848872" cy="720080"/>
          </a:xfrm>
          <a:prstGeom prst="rect">
            <a:avLst/>
          </a:prstGeom>
        </p:spPr>
        <p:txBody>
          <a:bodyPr/>
          <a:lstStyle/>
          <a:p>
            <a:pPr>
              <a:buSzPct val="128000"/>
              <a:buFont typeface="Georgia"/>
              <a:buChar char="*"/>
            </a:pPr>
            <a:r>
              <a:rPr lang="ru-RU" sz="2400" b="1" dirty="0">
                <a:solidFill>
                  <a:prstClr val="black"/>
                </a:solidFill>
              </a:rPr>
              <a:t>1</a:t>
            </a:r>
            <a:r>
              <a:rPr lang="ru-RU" sz="2400" b="1" dirty="0" smtClean="0">
                <a:solidFill>
                  <a:prstClr val="black"/>
                </a:solidFill>
              </a:rPr>
              <a:t>1 мая – день рождения барона Мюнхгаузена</a:t>
            </a:r>
            <a:endParaRPr sz="2400" dirty="0">
              <a:solidFill>
                <a:prstClr val="black"/>
              </a:solidFill>
            </a:endParaRPr>
          </a:p>
        </p:txBody>
      </p:sp>
      <p:sp>
        <p:nvSpPr>
          <p:cNvPr id="168" name="TextShape 2"/>
          <p:cNvSpPr txBox="1"/>
          <p:nvPr/>
        </p:nvSpPr>
        <p:spPr>
          <a:xfrm>
            <a:off x="936000" y="2069640"/>
            <a:ext cx="3123000" cy="3474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9" name="TextShape 3"/>
          <p:cNvSpPr txBox="1"/>
          <p:nvPr/>
        </p:nvSpPr>
        <p:spPr>
          <a:xfrm>
            <a:off x="4392000" y="2160000"/>
            <a:ext cx="3123000" cy="3474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3"/>
          </p:nvPr>
        </p:nvSpPr>
        <p:spPr>
          <a:xfrm>
            <a:off x="179512" y="1124744"/>
            <a:ext cx="6007829" cy="4884148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Карл Фридрих Иероним барон фон </a:t>
            </a:r>
            <a:r>
              <a:rPr lang="ru-RU" dirty="0" smtClean="0">
                <a:solidFill>
                  <a:schemeClr val="tx1"/>
                </a:solidFill>
              </a:rPr>
              <a:t>Мюнхгаузен </a:t>
            </a:r>
            <a:r>
              <a:rPr lang="ru-RU" dirty="0">
                <a:solidFill>
                  <a:schemeClr val="tx1"/>
                </a:solidFill>
              </a:rPr>
              <a:t>— немецкий </a:t>
            </a:r>
            <a:r>
              <a:rPr lang="ru-RU" dirty="0" err="1">
                <a:solidFill>
                  <a:schemeClr val="tx1"/>
                </a:solidFill>
              </a:rPr>
              <a:t>фрайхерр</a:t>
            </a:r>
            <a:r>
              <a:rPr lang="ru-RU" dirty="0">
                <a:solidFill>
                  <a:schemeClr val="tx1"/>
                </a:solidFill>
              </a:rPr>
              <a:t> (барон), ротмистр русской службы и рассказчик, ставший литературным персонажем. Имя Мюнхгаузена стало нарицательным как обозначение человека, рассказывающего невероятные истории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Памятники литературному герою Мюнхгаузену установлены в разных странах: России, Украине, Белоруссии, Германии.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9" name="Picture 5" descr="Y:\Рыбак\Шарики\158637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028" y="5262855"/>
            <a:ext cx="668711" cy="12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Y:\Рыбак\Шарики\Фейрверк ум.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391743"/>
            <a:ext cx="1828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Y:\Рыбак\Шарики\Зелёный шарик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771" y="5391743"/>
            <a:ext cx="594928" cy="164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Y:\Рыбак\Шарики\Торт 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828" y="188640"/>
            <a:ext cx="1006040" cy="75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Администратор\Pictures\2017-05-18\Scan100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240" y="1700808"/>
            <a:ext cx="2219176" cy="305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86506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987824" y="1693216"/>
            <a:ext cx="5904656" cy="4832128"/>
          </a:xfrm>
        </p:spPr>
        <p:txBody>
          <a:bodyPr>
            <a:noAutofit/>
          </a:bodyPr>
          <a:lstStyle/>
          <a:p>
            <a:pPr algn="just"/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Детство будущего писателя прошло </a:t>
            </a:r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городе Сочи. </a:t>
            </a:r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 прежде</a:t>
            </a:r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чем стать писателем, </a:t>
            </a:r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Сергей служил </a:t>
            </a:r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армии, работал звукооператором на Сочинском телевидении, недолго поучился в Институте киноинженеров, закончил поэтическое отделение Литературного института</a:t>
            </a:r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just"/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1985 году в двух центральных издательствах — «Детская литература» и «Малыш» — появились первые книги стихов: «Море в банке» и «Здравствуй, день</a:t>
            </a:r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!».</a:t>
            </a:r>
            <a:endParaRPr lang="ru-RU" sz="1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Работал главным редактором знаменитой детской радиопрограммы «Заячий остров</a:t>
            </a:r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». В </a:t>
            </a:r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настоящее время редактор детского вещания "Радио России" передача "Малая Садовая</a:t>
            </a:r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".</a:t>
            </a:r>
          </a:p>
          <a:p>
            <a:pPr algn="just"/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2008 году за сборник «Вирус ворчания» Сергей Махотин получил в Копенгагене диплом имени Андерсена, является лауреатом Литературной премии им. Маршака</a:t>
            </a:r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1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мае 2011 года участвовал в </a:t>
            </a:r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5-ом Чеховском </a:t>
            </a:r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книжном фестивале в Таганроге в качестве гостя</a:t>
            </a:r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1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7504" y="58614"/>
            <a:ext cx="8928992" cy="1498178"/>
          </a:xfrm>
        </p:spPr>
        <p:txBody>
          <a:bodyPr>
            <a:normAutofit/>
          </a:bodyPr>
          <a:lstStyle/>
          <a:p>
            <a:r>
              <a:rPr lang="ru-RU" sz="2800" b="1" dirty="0"/>
              <a:t>12 мая - 65 лет со дня рождения российского поэта, прозаика, автора произведений для </a:t>
            </a:r>
            <a:r>
              <a:rPr lang="ru-RU" sz="2800" b="1" dirty="0" smtClean="0"/>
              <a:t>детей Сергея </a:t>
            </a:r>
            <a:r>
              <a:rPr lang="ru-RU" sz="2800" b="1" dirty="0"/>
              <a:t>Анатольевича Махотина (1953)</a:t>
            </a:r>
          </a:p>
        </p:txBody>
      </p:sp>
      <p:sp>
        <p:nvSpPr>
          <p:cNvPr id="7" name="Содержимое 4"/>
          <p:cNvSpPr txBox="1">
            <a:spLocks/>
          </p:cNvSpPr>
          <p:nvPr/>
        </p:nvSpPr>
        <p:spPr>
          <a:xfrm>
            <a:off x="899592" y="5661248"/>
            <a:ext cx="4176464" cy="1072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600" dirty="0" smtClean="0">
              <a:solidFill>
                <a:prstClr val="black"/>
              </a:solidFill>
            </a:endParaRPr>
          </a:p>
        </p:txBody>
      </p:sp>
      <p:pic>
        <p:nvPicPr>
          <p:cNvPr id="12290" name="Picture 2" descr="C:\Users\Администратор\Pictures\2017-04-19\Scan10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93216"/>
            <a:ext cx="1873119" cy="209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Администратор\Pictures\2017-04-19\Scan1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49079"/>
            <a:ext cx="1733133" cy="24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23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23528" y="1556792"/>
            <a:ext cx="5760640" cy="5040560"/>
          </a:xfrm>
        </p:spPr>
        <p:txBody>
          <a:bodyPr>
            <a:normAutofit/>
          </a:bodyPr>
          <a:lstStyle/>
          <a:p>
            <a:r>
              <a:rPr lang="ru-RU" sz="1600" dirty="0"/>
              <a:t>В сказочной стране Прокофьевой, где много всяческих превращений и чудес, тесно соединяются реальность и фантастика. Большинство ее персонажей - наши современники: врачи, летчики, милиционеры, учителя, цирковые дрессировщики, мамы и папы, бабушки и дедушки и, конечно, мальчишки и девчонки («Зеленая пилюля», 1964, «Приключения желтого чемоданчика», 1966, «На старом чердаке», 1974).</a:t>
            </a:r>
          </a:p>
          <a:p>
            <a:endParaRPr lang="ru-RU" sz="1600" dirty="0"/>
          </a:p>
          <a:p>
            <a:r>
              <a:rPr lang="ru-RU" sz="1600" dirty="0"/>
              <a:t>Автор проводит своих героев через различные испытания и показывает, что никакие лекарства или волшебные средства не могут никому помочь стать добрым, честным и порядочным человеком. К</a:t>
            </a:r>
            <a:r>
              <a:rPr lang="ru-RU" sz="1600" dirty="0" smtClean="0"/>
              <a:t>онкретность </a:t>
            </a:r>
            <a:r>
              <a:rPr lang="ru-RU" sz="1600" dirty="0"/>
              <a:t>и правдоподобие фантастических приключений героев делают все эти сказки популярными среди читателей самых разных возрастов.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7504" y="58614"/>
            <a:ext cx="8928992" cy="1498178"/>
          </a:xfrm>
        </p:spPr>
        <p:txBody>
          <a:bodyPr>
            <a:normAutofit/>
          </a:bodyPr>
          <a:lstStyle/>
          <a:p>
            <a:r>
              <a:rPr lang="ru-RU" sz="2800" b="1" dirty="0"/>
              <a:t>14 мая - 90 лет со дня рождения русской писательницы Софьи Леонидовны Прокофьевой (1928)</a:t>
            </a:r>
          </a:p>
        </p:txBody>
      </p:sp>
      <p:sp>
        <p:nvSpPr>
          <p:cNvPr id="7" name="Содержимое 4"/>
          <p:cNvSpPr txBox="1">
            <a:spLocks/>
          </p:cNvSpPr>
          <p:nvPr/>
        </p:nvSpPr>
        <p:spPr>
          <a:xfrm>
            <a:off x="899592" y="5661248"/>
            <a:ext cx="4176464" cy="1072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600" dirty="0" smtClean="0">
              <a:solidFill>
                <a:prstClr val="black"/>
              </a:solidFill>
            </a:endParaRPr>
          </a:p>
        </p:txBody>
      </p:sp>
      <p:pic>
        <p:nvPicPr>
          <p:cNvPr id="13314" name="Picture 2" descr="C:\Users\Администратор\Pictures\2017-04-19\Scan10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556792"/>
            <a:ext cx="1576139" cy="190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Администратор\Pictures\2017-04-19\Scan10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005063"/>
            <a:ext cx="1624245" cy="196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19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08912" cy="1152128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15 мая - Международный </a:t>
            </a:r>
            <a:r>
              <a:rPr lang="ru-RU" sz="3200" b="1" dirty="0">
                <a:solidFill>
                  <a:srgbClr val="FF0000"/>
                </a:solidFill>
              </a:rPr>
              <a:t>день </a:t>
            </a:r>
            <a:r>
              <a:rPr lang="ru-RU" sz="3200" b="1" dirty="0" smtClean="0">
                <a:solidFill>
                  <a:srgbClr val="FF0000"/>
                </a:solidFill>
              </a:rPr>
              <a:t>семьи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8580" y="1330564"/>
            <a:ext cx="6624736" cy="2800437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600" dirty="0">
                <a:solidFill>
                  <a:schemeClr val="tx1"/>
                </a:solidFill>
              </a:rPr>
              <a:t>Международный день </a:t>
            </a:r>
            <a:r>
              <a:rPr lang="ru-RU" sz="1600" dirty="0" smtClean="0">
                <a:solidFill>
                  <a:schemeClr val="tx1"/>
                </a:solidFill>
              </a:rPr>
              <a:t>семьи  </a:t>
            </a:r>
            <a:r>
              <a:rPr lang="ru-RU" sz="1600" dirty="0">
                <a:solidFill>
                  <a:schemeClr val="tx1"/>
                </a:solidFill>
              </a:rPr>
              <a:t>— отмечается ежегодно 15 мая начиная с 1994 года. Провозглашён Генеральной Ассамблеей ООН в резолюции о Международном годе </a:t>
            </a:r>
            <a:r>
              <a:rPr lang="ru-RU" sz="1600" dirty="0" smtClean="0">
                <a:solidFill>
                  <a:schemeClr val="tx1"/>
                </a:solidFill>
              </a:rPr>
              <a:t>семьи. </a:t>
            </a:r>
            <a:r>
              <a:rPr lang="ru-RU" sz="1600" dirty="0">
                <a:solidFill>
                  <a:schemeClr val="tx1"/>
                </a:solidFill>
              </a:rPr>
              <a:t>Установление этого дня ставит целью обратить внимание общественности стран на многочисленные проблемы </a:t>
            </a:r>
            <a:r>
              <a:rPr lang="ru-RU" sz="1600" dirty="0" smtClean="0">
                <a:solidFill>
                  <a:schemeClr val="tx1"/>
                </a:solidFill>
              </a:rPr>
              <a:t>семьи.</a:t>
            </a:r>
            <a:endParaRPr lang="ru-RU" sz="1600" dirty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Каждый </a:t>
            </a:r>
            <a:r>
              <a:rPr lang="ru-RU" sz="1600" dirty="0">
                <a:solidFill>
                  <a:schemeClr val="tx1"/>
                </a:solidFill>
              </a:rPr>
              <a:t>год для Международного дня </a:t>
            </a:r>
            <a:r>
              <a:rPr lang="ru-RU" sz="1600" dirty="0" smtClean="0">
                <a:solidFill>
                  <a:schemeClr val="tx1"/>
                </a:solidFill>
              </a:rPr>
              <a:t>семьи </a:t>
            </a:r>
            <a:r>
              <a:rPr lang="ru-RU" sz="1600" dirty="0">
                <a:solidFill>
                  <a:schemeClr val="tx1"/>
                </a:solidFill>
              </a:rPr>
              <a:t>выбирается тема:</a:t>
            </a:r>
          </a:p>
          <a:p>
            <a:pPr marL="0" algn="just"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</a:rPr>
              <a:t>2017 год — «Семья, образование и благосостояние</a:t>
            </a:r>
            <a:r>
              <a:rPr lang="ru-RU" sz="1600" dirty="0" smtClean="0">
                <a:solidFill>
                  <a:schemeClr val="tx1"/>
                </a:solidFill>
              </a:rPr>
              <a:t>».</a:t>
            </a:r>
            <a:endParaRPr lang="ru-RU" sz="1600" dirty="0">
              <a:solidFill>
                <a:schemeClr val="tx1"/>
              </a:solidFill>
            </a:endParaRPr>
          </a:p>
          <a:p>
            <a:pPr marL="0" algn="just"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</a:rPr>
              <a:t>2016 год — «Семья, здоровый образ жизни и устойчивое будущее</a:t>
            </a:r>
            <a:r>
              <a:rPr lang="ru-RU" sz="1600" dirty="0" smtClean="0">
                <a:solidFill>
                  <a:schemeClr val="tx1"/>
                </a:solidFill>
              </a:rPr>
              <a:t>».</a:t>
            </a:r>
            <a:endParaRPr lang="ru-RU" sz="1600" dirty="0">
              <a:solidFill>
                <a:schemeClr val="tx1"/>
              </a:solidFill>
            </a:endParaRPr>
          </a:p>
          <a:p>
            <a:pPr marL="0" algn="just"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</a:rPr>
              <a:t>2015 год — «Мужчины ответственны? Гендерное равноправие и права детей в современных семьях</a:t>
            </a:r>
            <a:r>
              <a:rPr lang="ru-RU" sz="1600" dirty="0" smtClean="0">
                <a:solidFill>
                  <a:schemeClr val="tx1"/>
                </a:solidFill>
              </a:rPr>
              <a:t>».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0283"/>
            <a:ext cx="1563563" cy="2362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362633"/>
            <a:ext cx="1846113" cy="228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C:\Users\Администратор\Pictures\2017-04-19\Scan10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603" y="4513501"/>
            <a:ext cx="1495754" cy="203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Администратор\Pictures\2017-04-19\Scan100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131002"/>
            <a:ext cx="1801827" cy="251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Администратор\Pictures\2017-04-19\Scan100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335727"/>
            <a:ext cx="1983074" cy="252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5127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rgbClr val="FFFF0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Y:\Рыбак\Шарики\Фейрверк ум.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" y="116632"/>
            <a:ext cx="1828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96652"/>
            <a:ext cx="8244681" cy="900113"/>
          </a:xfrm>
        </p:spPr>
        <p:txBody>
          <a:bodyPr/>
          <a:lstStyle/>
          <a:p>
            <a:r>
              <a:rPr lang="ru-RU" sz="2800" b="1" dirty="0" smtClean="0"/>
              <a:t>1 апреля – день рождения Ивана Петровича Белкина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3848" y="1362305"/>
            <a:ext cx="5328592" cy="4896544"/>
          </a:xfrm>
        </p:spPr>
        <p:txBody>
          <a:bodyPr/>
          <a:lstStyle/>
          <a:p>
            <a:pPr algn="just"/>
            <a:r>
              <a:rPr lang="ru-RU" sz="1800" dirty="0">
                <a:solidFill>
                  <a:schemeClr val="tx1"/>
                </a:solidFill>
              </a:rPr>
              <a:t>Белкин Иван Петрович — вымышленный персонаж-повествователь, помещик села </a:t>
            </a:r>
            <a:r>
              <a:rPr lang="ru-RU" sz="1800" dirty="0" err="1" smtClean="0">
                <a:solidFill>
                  <a:schemeClr val="tx1"/>
                </a:solidFill>
              </a:rPr>
              <a:t>Горюхина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«Повести покойного Ивана Петровича Белкина</a:t>
            </a:r>
            <a:r>
              <a:rPr lang="ru-RU" sz="1800" dirty="0">
                <a:solidFill>
                  <a:schemeClr val="tx1"/>
                </a:solidFill>
              </a:rPr>
              <a:t>» — цикл повестей Александра Сергеевича Пушкина, состоящий из 5 повестей и выпущенный им без указания имени настоящего автора, то есть самого Пушкина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  <a:endParaRPr lang="ru-RU" sz="1800" dirty="0">
              <a:solidFill>
                <a:schemeClr val="tx1"/>
              </a:solidFill>
            </a:endParaRPr>
          </a:p>
          <a:p>
            <a:pPr algn="just"/>
            <a:r>
              <a:rPr lang="ru-RU" sz="1800" dirty="0">
                <a:solidFill>
                  <a:schemeClr val="tx1"/>
                </a:solidFill>
              </a:rPr>
              <a:t>Книга состоит из предисловия издателя и пяти повестей:</a:t>
            </a:r>
          </a:p>
          <a:p>
            <a:pPr algn="just"/>
            <a:r>
              <a:rPr lang="ru-RU" sz="1800" dirty="0">
                <a:solidFill>
                  <a:schemeClr val="tx1"/>
                </a:solidFill>
              </a:rPr>
              <a:t>«Выстрел»</a:t>
            </a:r>
          </a:p>
          <a:p>
            <a:pPr algn="just"/>
            <a:r>
              <a:rPr lang="ru-RU" sz="1800" dirty="0">
                <a:solidFill>
                  <a:schemeClr val="tx1"/>
                </a:solidFill>
              </a:rPr>
              <a:t>«Метель»</a:t>
            </a:r>
          </a:p>
          <a:p>
            <a:pPr algn="just"/>
            <a:r>
              <a:rPr lang="ru-RU" sz="1800" dirty="0">
                <a:solidFill>
                  <a:schemeClr val="tx1"/>
                </a:solidFill>
              </a:rPr>
              <a:t>«Гробовщик»</a:t>
            </a:r>
          </a:p>
          <a:p>
            <a:pPr algn="just"/>
            <a:r>
              <a:rPr lang="ru-RU" sz="1800" dirty="0">
                <a:solidFill>
                  <a:schemeClr val="tx1"/>
                </a:solidFill>
              </a:rPr>
              <a:t>«Станционный смотритель»</a:t>
            </a:r>
          </a:p>
          <a:p>
            <a:pPr algn="just"/>
            <a:r>
              <a:rPr lang="ru-RU" sz="1800" dirty="0">
                <a:solidFill>
                  <a:schemeClr val="tx1"/>
                </a:solidFill>
              </a:rPr>
              <a:t>«Барышня-крестьянка»</a:t>
            </a:r>
          </a:p>
        </p:txBody>
      </p:sp>
      <p:pic>
        <p:nvPicPr>
          <p:cNvPr id="9219" name="Picture 3" descr="Y:\Рыбак\Шарики\Фейрверк ум. 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157192"/>
            <a:ext cx="1828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670782"/>
            <a:ext cx="18288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Администратор\Pictures\2017-05-18\Scan10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07" y="1844824"/>
            <a:ext cx="1655918" cy="25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74356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/>
              <a:t>16 мая – день рождения </a:t>
            </a:r>
            <a:r>
              <a:rPr lang="ru-RU" sz="2800" b="1" dirty="0" err="1" smtClean="0"/>
              <a:t>Мурзилки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352928" cy="3312368"/>
          </a:xfrm>
        </p:spPr>
        <p:txBody>
          <a:bodyPr/>
          <a:lstStyle/>
          <a:p>
            <a:r>
              <a:rPr lang="ru-RU" sz="1600" dirty="0">
                <a:solidFill>
                  <a:schemeClr val="tx1"/>
                </a:solidFill>
              </a:rPr>
              <a:t>Кто такой Мурзилка?  </a:t>
            </a:r>
            <a:r>
              <a:rPr lang="ru-RU" sz="1600" dirty="0" smtClean="0">
                <a:solidFill>
                  <a:schemeClr val="tx1"/>
                </a:solidFill>
              </a:rPr>
              <a:t>В </a:t>
            </a:r>
            <a:r>
              <a:rPr lang="ru-RU" sz="1600" dirty="0">
                <a:solidFill>
                  <a:schemeClr val="tx1"/>
                </a:solidFill>
              </a:rPr>
              <a:t>далёком 1924 году собрались писатели и художники и решили выпускать журнал для детей. Сказано – сделано: написаны рассказы, стихи, нарисованы картинки. Но названия у журнала пока нет. Думали, спорили, </a:t>
            </a:r>
            <a:r>
              <a:rPr lang="ru-RU" sz="1600" dirty="0" smtClean="0">
                <a:solidFill>
                  <a:schemeClr val="tx1"/>
                </a:solidFill>
              </a:rPr>
              <a:t>гадали.</a:t>
            </a:r>
          </a:p>
          <a:p>
            <a:r>
              <a:rPr lang="ru-RU" sz="1600" dirty="0">
                <a:solidFill>
                  <a:schemeClr val="tx1"/>
                </a:solidFill>
              </a:rPr>
              <a:t>Мурзилка! – это имя стало находкой и утвердилось и за героем, и за новым журналом. И в 1924 году вышел в свет самый первый номер журнала «Мурзилка</a:t>
            </a:r>
            <a:r>
              <a:rPr lang="ru-RU" sz="1600" dirty="0" smtClean="0">
                <a:solidFill>
                  <a:schemeClr val="tx1"/>
                </a:solidFill>
              </a:rPr>
              <a:t>».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А потом редакция журнала </a:t>
            </a:r>
            <a:r>
              <a:rPr lang="ru-RU" sz="1600" dirty="0">
                <a:solidFill>
                  <a:schemeClr val="tx1"/>
                </a:solidFill>
              </a:rPr>
              <a:t>попросила знаменитого художника </a:t>
            </a:r>
            <a:r>
              <a:rPr lang="ru-RU" sz="1600" dirty="0" err="1">
                <a:solidFill>
                  <a:schemeClr val="tx1"/>
                </a:solidFill>
              </a:rPr>
              <a:t>Аминадава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Каневского</a:t>
            </a:r>
            <a:r>
              <a:rPr lang="ru-RU" sz="1600" dirty="0">
                <a:solidFill>
                  <a:schemeClr val="tx1"/>
                </a:solidFill>
              </a:rPr>
              <a:t> создать образ </a:t>
            </a:r>
            <a:r>
              <a:rPr lang="ru-RU" sz="1600" dirty="0" err="1">
                <a:solidFill>
                  <a:schemeClr val="tx1"/>
                </a:solidFill>
              </a:rPr>
              <a:t>Мурзилки</a:t>
            </a:r>
            <a:r>
              <a:rPr lang="ru-RU" sz="1600" dirty="0">
                <a:solidFill>
                  <a:schemeClr val="tx1"/>
                </a:solidFill>
              </a:rPr>
              <a:t>. Было это в 1937 </a:t>
            </a:r>
            <a:r>
              <a:rPr lang="ru-RU" sz="1600" dirty="0" smtClean="0">
                <a:solidFill>
                  <a:schemeClr val="tx1"/>
                </a:solidFill>
              </a:rPr>
              <a:t>году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И </a:t>
            </a:r>
            <a:r>
              <a:rPr lang="ru-RU" sz="1600" dirty="0">
                <a:solidFill>
                  <a:schemeClr val="tx1"/>
                </a:solidFill>
              </a:rPr>
              <a:t>с тех пор в журнале поселился пушистый волшебный герой, жёлтенький, как одуванчик, в красном берете и шарфике, с фотоаппаратом через плечо, такой, каким все знают его сейчас. </a:t>
            </a:r>
          </a:p>
          <a:p>
            <a:endParaRPr lang="ru-RU" sz="1600" dirty="0" smtClean="0"/>
          </a:p>
          <a:p>
            <a:endParaRPr lang="ru-RU" dirty="0"/>
          </a:p>
        </p:txBody>
      </p:sp>
      <p:pic>
        <p:nvPicPr>
          <p:cNvPr id="16386" name="Picture 2" descr="C:\Users\Администратор\Desktop\мурз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61048"/>
            <a:ext cx="5142508" cy="279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12160" y="5589240"/>
            <a:ext cx="29706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Официальный сайт журнала</a:t>
            </a:r>
          </a:p>
          <a:p>
            <a:pPr algn="ctr"/>
            <a:r>
              <a:rPr lang="en-US" dirty="0" smtClean="0"/>
              <a:t>www.murzilka.org</a:t>
            </a:r>
            <a:endParaRPr lang="ru-RU" dirty="0"/>
          </a:p>
        </p:txBody>
      </p:sp>
      <p:pic>
        <p:nvPicPr>
          <p:cNvPr id="16387" name="Picture 3" descr="Y:\Рыбак\Шарики\i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202" y="4111625"/>
            <a:ext cx="990600" cy="136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Y:\Рыбак\Шарики\Голубой шарик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260647"/>
            <a:ext cx="550408" cy="127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Y:\Рыбак\Шарики\Жёлтый шари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04663"/>
            <a:ext cx="567612" cy="157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0558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5976664" cy="1152128"/>
          </a:xfrm>
        </p:spPr>
        <p:txBody>
          <a:bodyPr/>
          <a:lstStyle/>
          <a:p>
            <a:r>
              <a:rPr lang="ru-RU" sz="3200" b="1">
                <a:solidFill>
                  <a:srgbClr val="FF0000"/>
                </a:solidFill>
              </a:rPr>
              <a:t>17 </a:t>
            </a:r>
            <a:r>
              <a:rPr lang="ru-RU" sz="3200" b="1" smtClean="0">
                <a:solidFill>
                  <a:srgbClr val="FF0000"/>
                </a:solidFill>
              </a:rPr>
              <a:t>мая - Международный </a:t>
            </a:r>
            <a:r>
              <a:rPr lang="ru-RU" sz="3200" b="1" dirty="0">
                <a:solidFill>
                  <a:srgbClr val="FF0000"/>
                </a:solidFill>
              </a:rPr>
              <a:t>день детского телефона доверия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700808"/>
            <a:ext cx="8604076" cy="4752528"/>
          </a:xfrm>
        </p:spPr>
        <p:txBody>
          <a:bodyPr/>
          <a:lstStyle/>
          <a:p>
            <a:pPr marL="0" algn="just">
              <a:spcBef>
                <a:spcPts val="0"/>
              </a:spcBef>
            </a:pPr>
            <a:r>
              <a:rPr lang="ru-RU" sz="1500" dirty="0">
                <a:solidFill>
                  <a:schemeClr val="tx1"/>
                </a:solidFill>
              </a:rPr>
              <a:t>Ежегодно 17 мая в Российской Федерации отмечается Международный день детского телефона доверия</a:t>
            </a:r>
            <a:r>
              <a:rPr lang="ru-RU" sz="1500" dirty="0" smtClean="0">
                <a:solidFill>
                  <a:schemeClr val="tx1"/>
                </a:solidFill>
              </a:rPr>
              <a:t>.</a:t>
            </a:r>
            <a:endParaRPr lang="ru-RU" sz="1500" dirty="0">
              <a:solidFill>
                <a:schemeClr val="tx1"/>
              </a:solidFill>
            </a:endParaRPr>
          </a:p>
          <a:p>
            <a:pPr marL="0" algn="just">
              <a:spcBef>
                <a:spcPts val="0"/>
              </a:spcBef>
            </a:pPr>
            <a:r>
              <a:rPr lang="ru-RU" sz="1500" dirty="0" smtClean="0">
                <a:solidFill>
                  <a:schemeClr val="tx1"/>
                </a:solidFill>
              </a:rPr>
              <a:t>8-800-2000-122   </a:t>
            </a:r>
            <a:r>
              <a:rPr lang="ru-RU" sz="1500" dirty="0">
                <a:solidFill>
                  <a:schemeClr val="tx1"/>
                </a:solidFill>
              </a:rPr>
              <a:t>— Единый телефон доверия для детей и </a:t>
            </a:r>
            <a:r>
              <a:rPr lang="ru-RU" sz="1500" dirty="0" smtClean="0">
                <a:solidFill>
                  <a:schemeClr val="tx1"/>
                </a:solidFill>
              </a:rPr>
              <a:t>подростков</a:t>
            </a:r>
            <a:endParaRPr lang="ru-RU" sz="1500" dirty="0">
              <a:solidFill>
                <a:schemeClr val="tx1"/>
              </a:solidFill>
            </a:endParaRPr>
          </a:p>
          <a:p>
            <a:pPr marL="0" algn="just">
              <a:spcBef>
                <a:spcPts val="0"/>
              </a:spcBef>
            </a:pPr>
            <a:r>
              <a:rPr lang="ru-RU" sz="1500" dirty="0" smtClean="0">
                <a:solidFill>
                  <a:schemeClr val="tx1"/>
                </a:solidFill>
              </a:rPr>
              <a:t>Единый </a:t>
            </a:r>
            <a:r>
              <a:rPr lang="ru-RU" sz="1500" dirty="0">
                <a:solidFill>
                  <a:schemeClr val="tx1"/>
                </a:solidFill>
              </a:rPr>
              <a:t>телефон доверия оказывает психологическую помощь детям с целью профилактики семейного неблагополучия, стрессовых и суицидальных настроений детей и подростков, защиты законных прав детей</a:t>
            </a:r>
            <a:r>
              <a:rPr lang="ru-RU" sz="1500" dirty="0" smtClean="0">
                <a:solidFill>
                  <a:schemeClr val="tx1"/>
                </a:solidFill>
              </a:rPr>
              <a:t>.</a:t>
            </a:r>
            <a:endParaRPr lang="ru-RU" sz="1500" dirty="0">
              <a:solidFill>
                <a:schemeClr val="tx1"/>
              </a:solidFill>
            </a:endParaRPr>
          </a:p>
          <a:p>
            <a:pPr marL="0" algn="just">
              <a:spcBef>
                <a:spcPts val="0"/>
              </a:spcBef>
            </a:pPr>
            <a:r>
              <a:rPr lang="ru-RU" sz="1500" dirty="0">
                <a:solidFill>
                  <a:schemeClr val="tx1"/>
                </a:solidFill>
              </a:rPr>
              <a:t>Сотрудники службы телефона доверия окажут эмоциональную поддержку и помощь детям, попавшим в трудную жизненную ситуацию, детям, пережившим травмирующее событие</a:t>
            </a:r>
            <a:r>
              <a:rPr lang="ru-RU" sz="1500" dirty="0" smtClean="0">
                <a:solidFill>
                  <a:schemeClr val="tx1"/>
                </a:solidFill>
              </a:rPr>
              <a:t>.</a:t>
            </a:r>
            <a:endParaRPr lang="ru-RU" sz="1500" dirty="0">
              <a:solidFill>
                <a:schemeClr val="tx1"/>
              </a:solidFill>
            </a:endParaRPr>
          </a:p>
          <a:p>
            <a:pPr marL="0" algn="just">
              <a:spcBef>
                <a:spcPts val="0"/>
              </a:spcBef>
            </a:pPr>
            <a:r>
              <a:rPr lang="ru-RU" sz="1500" dirty="0">
                <a:solidFill>
                  <a:schemeClr val="tx1"/>
                </a:solidFill>
              </a:rPr>
              <a:t>Телефон доверия работает на всей территории Российской Федерации, </a:t>
            </a:r>
            <a:r>
              <a:rPr lang="ru-RU" sz="1500" dirty="0" smtClean="0">
                <a:solidFill>
                  <a:schemeClr val="tx1"/>
                </a:solidFill>
              </a:rPr>
              <a:t>днём </a:t>
            </a:r>
            <a:r>
              <a:rPr lang="ru-RU" sz="1500" dirty="0">
                <a:solidFill>
                  <a:schemeClr val="tx1"/>
                </a:solidFill>
              </a:rPr>
              <a:t>и ночью, 24 часа в сутки. Звонок может быть </a:t>
            </a:r>
            <a:r>
              <a:rPr lang="ru-RU" sz="1500" dirty="0" smtClean="0">
                <a:solidFill>
                  <a:schemeClr val="tx1"/>
                </a:solidFill>
              </a:rPr>
              <a:t>осуществлён </a:t>
            </a:r>
            <a:r>
              <a:rPr lang="ru-RU" sz="1500" dirty="0">
                <a:solidFill>
                  <a:schemeClr val="tx1"/>
                </a:solidFill>
              </a:rPr>
              <a:t>с любого телефона и является бесплатным. При этом звонящий имеет право не называть свое имя, а содержание беседы останется абсолютно конфиденциально</a:t>
            </a:r>
            <a:r>
              <a:rPr lang="ru-RU" sz="1500" dirty="0" smtClean="0">
                <a:solidFill>
                  <a:schemeClr val="tx1"/>
                </a:solidFill>
              </a:rPr>
              <a:t>.</a:t>
            </a:r>
            <a:endParaRPr lang="ru-RU" sz="1500" dirty="0">
              <a:solidFill>
                <a:schemeClr val="tx1"/>
              </a:solidFill>
            </a:endParaRPr>
          </a:p>
          <a:p>
            <a:pPr marL="0" algn="just">
              <a:spcBef>
                <a:spcPts val="0"/>
              </a:spcBef>
            </a:pPr>
            <a:r>
              <a:rPr lang="ru-RU" sz="1500" dirty="0">
                <a:solidFill>
                  <a:schemeClr val="tx1"/>
                </a:solidFill>
              </a:rPr>
              <a:t>У каждого в жизни периодически возникают ситуации, в которых трудно разобраться самому. Если ТЫ попал в трудную ситуацию, если у ТЕБЯ проблемы во взаимоотношениях с родителями или одноклассниками, если у ТЕБЯ есть секреты, о которых ты боишься рассказать взрослым, если ТЕБЯ не понимают окружающие или ТЕБЕ не с кем поделиться своими проблемами, можешь позвонить на Единый телефон доверия </a:t>
            </a:r>
            <a:r>
              <a:rPr lang="ru-RU" sz="1500" dirty="0" smtClean="0">
                <a:solidFill>
                  <a:schemeClr val="tx1"/>
                </a:solidFill>
              </a:rPr>
              <a:t>–</a:t>
            </a:r>
            <a:endParaRPr lang="ru-RU" sz="1500" dirty="0">
              <a:solidFill>
                <a:schemeClr val="tx1"/>
              </a:solidFill>
            </a:endParaRPr>
          </a:p>
          <a:p>
            <a:pPr marL="0" algn="just">
              <a:spcBef>
                <a:spcPts val="0"/>
              </a:spcBef>
            </a:pPr>
            <a:r>
              <a:rPr lang="ru-RU" sz="1500" dirty="0" smtClean="0">
                <a:solidFill>
                  <a:schemeClr val="tx1"/>
                </a:solidFill>
              </a:rPr>
              <a:t>Все</a:t>
            </a:r>
            <a:r>
              <a:rPr lang="ru-RU" sz="1500" dirty="0">
                <a:solidFill>
                  <a:schemeClr val="tx1"/>
                </a:solidFill>
              </a:rPr>
              <a:t>, что ты скажешь, услышит только психолог</a:t>
            </a:r>
            <a:r>
              <a:rPr lang="ru-RU" sz="1500" dirty="0" smtClean="0">
                <a:solidFill>
                  <a:schemeClr val="tx1"/>
                </a:solidFill>
              </a:rPr>
              <a:t>!</a:t>
            </a:r>
            <a:endParaRPr lang="ru-RU" sz="1500" dirty="0">
              <a:solidFill>
                <a:schemeClr val="tx1"/>
              </a:solidFill>
            </a:endParaRPr>
          </a:p>
          <a:p>
            <a:pPr marL="0" algn="just">
              <a:spcBef>
                <a:spcPts val="0"/>
              </a:spcBef>
            </a:pPr>
            <a:r>
              <a:rPr lang="ru-RU" sz="1500" dirty="0">
                <a:solidFill>
                  <a:schemeClr val="tx1"/>
                </a:solidFill>
              </a:rPr>
              <a:t>Очень важно не отвлекать психологов Единого телефона доверия шуточными звонками и звонками-розыгрышами. Возможно, когда ты баловством занимаешь телефонную линию, кто-то очень нуждающийся в помощи и поддержке не получит её, и случится беда</a:t>
            </a:r>
            <a:r>
              <a:rPr lang="ru-RU" sz="1500" dirty="0" smtClean="0">
                <a:solidFill>
                  <a:schemeClr val="tx1"/>
                </a:solidFill>
              </a:rPr>
              <a:t>!</a:t>
            </a:r>
            <a:endParaRPr lang="ru-RU" sz="15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203521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7900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96944" cy="1296144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24 мая - </a:t>
            </a:r>
            <a:r>
              <a:rPr lang="ru-RU" sz="2800" b="1" dirty="0">
                <a:solidFill>
                  <a:srgbClr val="FF0000"/>
                </a:solidFill>
              </a:rPr>
              <a:t>День славянской письменности и культуры. Отмечается с 1986 г. в честь славянских просветителей Кирилла и </a:t>
            </a:r>
            <a:r>
              <a:rPr lang="ru-RU" sz="2800" b="1" dirty="0" err="1">
                <a:solidFill>
                  <a:srgbClr val="FF0000"/>
                </a:solidFill>
              </a:rPr>
              <a:t>Мефодия</a:t>
            </a:r>
            <a:r>
              <a:rPr lang="ru-RU" sz="2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678" y="1622537"/>
            <a:ext cx="5760640" cy="4104456"/>
          </a:xfrm>
        </p:spPr>
        <p:txBody>
          <a:bodyPr/>
          <a:lstStyle/>
          <a:p>
            <a:pPr marL="0" algn="just"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</a:rPr>
              <a:t>Ежегодно 24 мая во всех славянских странах отмечают День славянской письменности и культуры и торжественно прославляют создателей славянской письменности святых Кирилла и </a:t>
            </a:r>
            <a:r>
              <a:rPr lang="ru-RU" sz="1600" dirty="0" err="1">
                <a:solidFill>
                  <a:schemeClr val="tx1"/>
                </a:solidFill>
              </a:rPr>
              <a:t>Мефодия</a:t>
            </a:r>
            <a:r>
              <a:rPr lang="ru-RU" sz="1600" dirty="0">
                <a:solidFill>
                  <a:schemeClr val="tx1"/>
                </a:solidFill>
              </a:rPr>
              <a:t> — учителей словенских. Как известно, святые равноапостольные братья Кирилл и Мефодий происходили из знатного и благочестивого рода и проживали в греческом городе </a:t>
            </a:r>
            <a:r>
              <a:rPr lang="ru-RU" sz="1600" dirty="0" err="1">
                <a:solidFill>
                  <a:schemeClr val="tx1"/>
                </a:solidFill>
              </a:rPr>
              <a:t>Солуни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  <a:endParaRPr lang="ru-RU" sz="1600" dirty="0">
              <a:solidFill>
                <a:schemeClr val="tx1"/>
              </a:solidFill>
            </a:endParaRPr>
          </a:p>
          <a:p>
            <a:pPr marL="0" algn="just"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</a:rPr>
              <a:t>24 мая Церковь совершает память святых равноапостольных братьев Кирилла и </a:t>
            </a:r>
            <a:r>
              <a:rPr lang="ru-RU" sz="1600" dirty="0" err="1">
                <a:solidFill>
                  <a:schemeClr val="tx1"/>
                </a:solidFill>
              </a:rPr>
              <a:t>Мефодия</a:t>
            </a:r>
            <a:r>
              <a:rPr lang="ru-RU" sz="1600" dirty="0">
                <a:solidFill>
                  <a:schemeClr val="tx1"/>
                </a:solidFill>
              </a:rPr>
              <a:t>. Братья были православными монахами и славянскую азбуку создали в греческом монастыре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  <a:endParaRPr lang="ru-RU" sz="1600" dirty="0">
              <a:solidFill>
                <a:schemeClr val="tx1"/>
              </a:solidFill>
            </a:endParaRPr>
          </a:p>
          <a:p>
            <a:pPr marL="0" algn="just"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</a:rPr>
              <a:t>Ученые считают, что славянская письменность была создана в 9 веке, примерно в 863 году. Новый алфавит получил название «кириллица» по имени одного из братьев, Константина, который, приняв монашество, стал Кириллом. А помогал ему в богоугодном деле образования славянских народов старший брат Мефодий. 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988840"/>
            <a:ext cx="20002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Текст 7"/>
          <p:cNvSpPr txBox="1">
            <a:spLocks/>
          </p:cNvSpPr>
          <p:nvPr/>
        </p:nvSpPr>
        <p:spPr>
          <a:xfrm>
            <a:off x="5724128" y="5589240"/>
            <a:ext cx="3240360" cy="9953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400" b="1" i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</a:rPr>
              <a:t>Поклонный </a:t>
            </a:r>
            <a:r>
              <a:rPr lang="ru-RU" sz="1400" b="1" i="1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</a:rPr>
              <a:t>крест в честь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400" b="1" i="1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</a:rPr>
              <a:t>святых </a:t>
            </a:r>
            <a:r>
              <a:rPr lang="ru-RU" sz="1400" b="1" i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</a:rPr>
              <a:t>Кирилла и </a:t>
            </a:r>
            <a:r>
              <a:rPr lang="ru-RU" sz="1400" b="1" i="1" dirty="0" err="1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</a:rPr>
              <a:t>Мефодия</a:t>
            </a:r>
            <a:r>
              <a:rPr lang="ru-RU" sz="1400" b="1" i="1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</a:rPr>
              <a:t>.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400" b="1" i="1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</a:rPr>
              <a:t>г. Ростов-на-Дону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40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</a:rPr>
              <a:t>Фото с сайта </a:t>
            </a:r>
            <a:r>
              <a:rPr lang="en-US" sz="140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/>
              </a:rPr>
              <a:t>www.rodb-v.ru</a:t>
            </a:r>
            <a:endParaRPr kumimoji="0" lang="ru-RU" sz="140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862391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96944" cy="1296144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27 мая - 315 </a:t>
            </a:r>
            <a:r>
              <a:rPr lang="ru-RU" sz="2800" b="1" dirty="0">
                <a:solidFill>
                  <a:srgbClr val="FF0000"/>
                </a:solidFill>
              </a:rPr>
              <a:t>лет со дня </a:t>
            </a:r>
            <a:r>
              <a:rPr lang="ru-RU" sz="2800" b="1" dirty="0" smtClean="0">
                <a:solidFill>
                  <a:srgbClr val="FF0000"/>
                </a:solidFill>
              </a:rPr>
              <a:t>основания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Санкт-Петербурга </a:t>
            </a:r>
            <a:r>
              <a:rPr lang="ru-RU" sz="2800" b="1" dirty="0">
                <a:solidFill>
                  <a:srgbClr val="FF0000"/>
                </a:solidFill>
              </a:rPr>
              <a:t>(1703)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07704" y="1412776"/>
            <a:ext cx="5452305" cy="4968551"/>
          </a:xfrm>
        </p:spPr>
        <p:txBody>
          <a:bodyPr/>
          <a:lstStyle/>
          <a:p>
            <a:pPr marL="0" algn="just">
              <a:spcBef>
                <a:spcPts val="0"/>
              </a:spcBef>
            </a:pPr>
            <a:r>
              <a:rPr lang="ru-RU" sz="1500" dirty="0" smtClean="0">
                <a:solidFill>
                  <a:schemeClr val="tx1"/>
                </a:solidFill>
              </a:rPr>
              <a:t>Санкт-Петербург </a:t>
            </a:r>
            <a:r>
              <a:rPr lang="ru-RU" sz="1500" dirty="0">
                <a:solidFill>
                  <a:schemeClr val="tx1"/>
                </a:solidFill>
              </a:rPr>
              <a:t>— второй крупнейший город России. Город федерального значения. Административный центр Северо-Западного федерального округа и Ленинградской области. Основан 16 (27) мая 1703 года Петром I. В 1712—1918 годах — столица Российского </a:t>
            </a:r>
            <a:r>
              <a:rPr lang="ru-RU" sz="1500" dirty="0" smtClean="0">
                <a:solidFill>
                  <a:schemeClr val="tx1"/>
                </a:solidFill>
              </a:rPr>
              <a:t>государства.</a:t>
            </a:r>
            <a:endParaRPr lang="ru-RU" sz="1500" dirty="0">
              <a:solidFill>
                <a:schemeClr val="tx1"/>
              </a:solidFill>
            </a:endParaRPr>
          </a:p>
          <a:p>
            <a:pPr marL="0" algn="just">
              <a:spcBef>
                <a:spcPts val="0"/>
              </a:spcBef>
            </a:pPr>
            <a:r>
              <a:rPr lang="ru-RU" sz="1500" dirty="0">
                <a:solidFill>
                  <a:schemeClr val="tx1"/>
                </a:solidFill>
              </a:rPr>
              <a:t>Город назван в честь святого Петра — небесного покровителя царя-основателя, но со временем стал всё больше ассоциироваться с именем самого Петра I. Санкт-Петербург исторически и культурно связан с рождением Российской империи и вхождением России в современную историю в роли европейской сверхдержавы, является символом имперской власти и военной </a:t>
            </a:r>
            <a:r>
              <a:rPr lang="ru-RU" sz="1500" dirty="0" smtClean="0">
                <a:solidFill>
                  <a:schemeClr val="tx1"/>
                </a:solidFill>
              </a:rPr>
              <a:t>славы.</a:t>
            </a:r>
          </a:p>
          <a:p>
            <a:pPr marL="0" algn="just">
              <a:spcBef>
                <a:spcPts val="0"/>
              </a:spcBef>
            </a:pPr>
            <a:r>
              <a:rPr lang="ru-RU" sz="1500" dirty="0">
                <a:solidFill>
                  <a:schemeClr val="tx1"/>
                </a:solidFill>
              </a:rPr>
              <a:t>Город был центром трёх революций: 1905—1907 годов, Февральской и Октябрьской революций 1917 </a:t>
            </a:r>
            <a:r>
              <a:rPr lang="ru-RU" sz="1500" dirty="0" smtClean="0">
                <a:solidFill>
                  <a:schemeClr val="tx1"/>
                </a:solidFill>
              </a:rPr>
              <a:t>года. </a:t>
            </a:r>
            <a:r>
              <a:rPr lang="ru-RU" sz="1500" dirty="0">
                <a:solidFill>
                  <a:schemeClr val="tx1"/>
                </a:solidFill>
              </a:rPr>
              <a:t>Во время Великой Отечественной войны 1941—1945 годов город 872 дня находился в блокаде, в результате которой более 2 000 000 человек погибли. 1 мая 1945 г. приказом Верховного Главнокомандующего Ленинград объявлен Городом-Героем. По состоянию на 2016 год в составе города федерального значения Санкт-Петербурга также находятся три города воинской славы: Кронштадт, Колпино, Ломоносов.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44" y="4841739"/>
            <a:ext cx="1488185" cy="193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6" y="2558045"/>
            <a:ext cx="1609883" cy="209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009" y="3677985"/>
            <a:ext cx="1658714" cy="2132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3170"/>
            <a:ext cx="1560513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12" y="692696"/>
            <a:ext cx="1657779" cy="2288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1018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627784" y="1424102"/>
            <a:ext cx="6264696" cy="5173249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детскую литературу Елена Александровна пришла в начале 30-х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годов ХХ века.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Именно тогда на страницах журнала «Мурзилка», где печатались такие поэты, как Маршак,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Барто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Михалков, появилось новое имя —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Елена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Благинина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just"/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За журнальными публикациями последовали книги. В 1936 г. почти одновременно вышли поэма «Садко» и сборник «Осень». Потом было много других книг: Елена Александровна прожила долгую жизнь и работала постоянно. Она писала стихи, искрящиеся юмором,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дразнилки, считалки, скороговорки,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песенки, сказки. Но больше всего у неё стихов лирических. Работала она и над переводами, знакомила ребят с поэзией Тараса Шевченко, Марии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Конопницкой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Юлиана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Тувима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Льва </a:t>
            </a:r>
            <a:r>
              <a:rPr lang="ru-RU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Квитко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just"/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Лучшее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из всего созданного Еленой Благининой вошло в сборники «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Журавушка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 (1973, 1983, 1988), «Улетают-улетели» (1983), «Гори-гори ясно!» (1990).</a:t>
            </a:r>
            <a:endParaRPr lang="ru-RU" sz="1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7504" y="58614"/>
            <a:ext cx="8928992" cy="1498178"/>
          </a:xfrm>
        </p:spPr>
        <p:txBody>
          <a:bodyPr>
            <a:normAutofit/>
          </a:bodyPr>
          <a:lstStyle/>
          <a:p>
            <a:r>
              <a:rPr lang="ru-RU" sz="2800" b="1" dirty="0"/>
              <a:t>27 мая - 115 лет со дня рождения русской поэтессы Елены Александровны Благининой (1903-1989)</a:t>
            </a:r>
          </a:p>
        </p:txBody>
      </p:sp>
      <p:sp>
        <p:nvSpPr>
          <p:cNvPr id="7" name="Содержимое 4"/>
          <p:cNvSpPr txBox="1">
            <a:spLocks/>
          </p:cNvSpPr>
          <p:nvPr/>
        </p:nvSpPr>
        <p:spPr>
          <a:xfrm>
            <a:off x="899592" y="5661248"/>
            <a:ext cx="4176464" cy="1072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600" dirty="0" smtClean="0">
              <a:solidFill>
                <a:prstClr val="black"/>
              </a:solidFill>
            </a:endParaRPr>
          </a:p>
        </p:txBody>
      </p:sp>
      <p:pic>
        <p:nvPicPr>
          <p:cNvPr id="14338" name="Picture 2" descr="C:\Users\Администратор\Pictures\2017-04-19\Scan10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22" y="1484784"/>
            <a:ext cx="1624682" cy="215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Администратор\Pictures\2017-04-19\Scan10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05064"/>
            <a:ext cx="1665544" cy="219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31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96944" cy="936104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27 </a:t>
            </a:r>
            <a:r>
              <a:rPr lang="ru-RU" sz="2800" b="1" dirty="0" smtClean="0">
                <a:solidFill>
                  <a:srgbClr val="FF0000"/>
                </a:solidFill>
              </a:rPr>
              <a:t>мая </a:t>
            </a:r>
            <a:r>
              <a:rPr lang="ru-RU" sz="2800" b="1" dirty="0" smtClean="0">
                <a:solidFill>
                  <a:srgbClr val="FF0000"/>
                </a:solidFill>
              </a:rPr>
              <a:t>– Общероссийский день  библиотек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59832" y="1049026"/>
            <a:ext cx="5904656" cy="4104456"/>
          </a:xfrm>
        </p:spPr>
        <p:txBody>
          <a:bodyPr/>
          <a:lstStyle/>
          <a:p>
            <a:pPr marL="0" algn="just"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</a:rPr>
              <a:t>Общероссийский день библиотек — профессиональный праздник работников российских библиотек. Отмечается ежегодно, 27 мая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</a:p>
          <a:p>
            <a:pPr marL="0" algn="just"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</a:rPr>
              <a:t>Праздник официально, на государственном уровне, установлен 27 мая 1995 года Указом президента Российской Федерации Бориса Николаевича </a:t>
            </a:r>
            <a:r>
              <a:rPr lang="ru-RU" sz="1600" dirty="0" smtClean="0">
                <a:solidFill>
                  <a:schemeClr val="tx1"/>
                </a:solidFill>
              </a:rPr>
              <a:t>Ельцина по </a:t>
            </a:r>
            <a:r>
              <a:rPr lang="ru-RU" sz="1600" dirty="0">
                <a:solidFill>
                  <a:schemeClr val="tx1"/>
                </a:solidFill>
              </a:rPr>
              <a:t>инициативе директора Российской национальной библиотеки, президента Российской библиотечной ассоциации Владимира Николаевича </a:t>
            </a:r>
            <a:r>
              <a:rPr lang="ru-RU" sz="1600" dirty="0" smtClean="0">
                <a:solidFill>
                  <a:schemeClr val="tx1"/>
                </a:solidFill>
              </a:rPr>
              <a:t>Зайцева.</a:t>
            </a:r>
            <a:endParaRPr lang="ru-RU" sz="1600" dirty="0">
              <a:solidFill>
                <a:schemeClr val="tx1"/>
              </a:solidFill>
            </a:endParaRPr>
          </a:p>
          <a:p>
            <a:pPr marL="0" algn="just"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</a:rPr>
              <a:t>В Указе № 539 «Об установлении общероссийского Дня библиотек» объясняется, почему выбор даты для общероссийского Дня библиотек был остановлен именно на 27 мая</a:t>
            </a:r>
            <a:r>
              <a:rPr lang="ru-RU" sz="1600" dirty="0" smtClean="0">
                <a:solidFill>
                  <a:schemeClr val="tx1"/>
                </a:solidFill>
              </a:rPr>
              <a:t>: «...</a:t>
            </a:r>
            <a:r>
              <a:rPr lang="ru-RU" sz="1600" dirty="0">
                <a:solidFill>
                  <a:schemeClr val="tx1"/>
                </a:solidFill>
              </a:rPr>
              <a:t>отмечать его 27 мая, приурочив эту дату ко дню основания в 1795 году первой государственной общедоступной библиотеки России — Императорской публичной библиотеки, ныне Российской национальной </a:t>
            </a:r>
            <a:r>
              <a:rPr lang="ru-RU" sz="1600" dirty="0" smtClean="0">
                <a:solidFill>
                  <a:schemeClr val="tx1"/>
                </a:solidFill>
              </a:rPr>
              <a:t>библиотеки».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Администратор\Pictures\2017-06-23\Scan1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1927902" cy="276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Pictures\2017-06-23\Scan1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17032"/>
            <a:ext cx="1845369" cy="285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\Pictures\2017-06-23\Scan1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044118"/>
            <a:ext cx="2336776" cy="167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7646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6192688" cy="121014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Краеведческие памятные даты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79512" y="1772816"/>
            <a:ext cx="6120680" cy="4752528"/>
          </a:xfrm>
        </p:spPr>
        <p:txBody>
          <a:bodyPr>
            <a:normAutofit/>
          </a:bodyPr>
          <a:lstStyle/>
          <a:p>
            <a:r>
              <a:rPr lang="ru-RU" sz="2800" dirty="0"/>
              <a:t>27 </a:t>
            </a:r>
            <a:r>
              <a:rPr lang="ru-RU" sz="2800" dirty="0" smtClean="0"/>
              <a:t>мая - 95 </a:t>
            </a:r>
            <a:r>
              <a:rPr lang="ru-RU" sz="2800" dirty="0"/>
              <a:t>лет со дня рождения ростовского поэта, прозаика, публициста и переводчика </a:t>
            </a:r>
            <a:r>
              <a:rPr lang="ru-RU" sz="2800" dirty="0" smtClean="0"/>
              <a:t>Николая Матвеевича Егорова </a:t>
            </a:r>
            <a:r>
              <a:rPr lang="ru-RU" sz="2800" dirty="0"/>
              <a:t>(1923). «Золотые сорванцы», «Как трудно сказать – прощайте», «Всадник на вороном коне», «Операция «Дозор», «Я спешила в детский сад».</a:t>
            </a:r>
            <a:endParaRPr lang="ru-RU" sz="2800" dirty="0" smtClean="0"/>
          </a:p>
        </p:txBody>
      </p:sp>
      <p:pic>
        <p:nvPicPr>
          <p:cNvPr id="7" name="Picture 2" descr="G:\РО карта_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1478869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879301"/>
            <a:ext cx="208937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99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179512" y="329567"/>
            <a:ext cx="7848872" cy="720080"/>
          </a:xfrm>
          <a:prstGeom prst="rect">
            <a:avLst/>
          </a:prstGeom>
        </p:spPr>
        <p:txBody>
          <a:bodyPr/>
          <a:lstStyle/>
          <a:p>
            <a:pPr algn="ctr">
              <a:buSzPct val="128000"/>
              <a:buFont typeface="Georgia"/>
              <a:buChar char="*"/>
            </a:pPr>
            <a:r>
              <a:rPr lang="ru-RU" sz="2400" b="1" dirty="0" smtClean="0">
                <a:solidFill>
                  <a:prstClr val="black"/>
                </a:solidFill>
              </a:rPr>
              <a:t>31 мая – день рождения Тиля Уленшпигеля</a:t>
            </a:r>
            <a:endParaRPr sz="2400" dirty="0">
              <a:solidFill>
                <a:prstClr val="black"/>
              </a:solidFill>
            </a:endParaRPr>
          </a:p>
        </p:txBody>
      </p:sp>
      <p:sp>
        <p:nvSpPr>
          <p:cNvPr id="168" name="TextShape 2"/>
          <p:cNvSpPr txBox="1"/>
          <p:nvPr/>
        </p:nvSpPr>
        <p:spPr>
          <a:xfrm>
            <a:off x="936000" y="2069640"/>
            <a:ext cx="3123000" cy="3474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9" name="TextShape 3"/>
          <p:cNvSpPr txBox="1"/>
          <p:nvPr/>
        </p:nvSpPr>
        <p:spPr>
          <a:xfrm>
            <a:off x="4392000" y="2160000"/>
            <a:ext cx="3123000" cy="3474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3"/>
          </p:nvPr>
        </p:nvSpPr>
        <p:spPr>
          <a:xfrm>
            <a:off x="2987824" y="1049648"/>
            <a:ext cx="6007829" cy="488414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Тиль Уленшпигель - </a:t>
            </a:r>
            <a:r>
              <a:rPr lang="ru-RU" dirty="0">
                <a:solidFill>
                  <a:schemeClr val="tx1"/>
                </a:solidFill>
              </a:rPr>
              <a:t>герой романа-поэмы Шарля де Костера «Легенда об Уленшпигеле и </a:t>
            </a:r>
            <a:r>
              <a:rPr lang="ru-RU" dirty="0" err="1">
                <a:solidFill>
                  <a:schemeClr val="tx1"/>
                </a:solidFill>
              </a:rPr>
              <a:t>Ламме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Гудзаке</a:t>
            </a:r>
            <a:r>
              <a:rPr lang="ru-RU" dirty="0">
                <a:solidFill>
                  <a:schemeClr val="tx1"/>
                </a:solidFill>
              </a:rPr>
              <a:t>, об их доблестных, забавных и достославных деяниях во Фландрии и других краях» (1867).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В 1977 году </a:t>
            </a:r>
            <a:r>
              <a:rPr lang="ru-RU" dirty="0">
                <a:solidFill>
                  <a:schemeClr val="tx1"/>
                </a:solidFill>
              </a:rPr>
              <a:t>появилась русская киноверсия романа с </a:t>
            </a:r>
            <a:r>
              <a:rPr lang="ru-RU" dirty="0" err="1" smtClean="0">
                <a:solidFill>
                  <a:schemeClr val="tx1"/>
                </a:solidFill>
              </a:rPr>
              <a:t>Лембитом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Ульфсаком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и </a:t>
            </a:r>
            <a:r>
              <a:rPr lang="ru-RU" dirty="0" smtClean="0">
                <a:solidFill>
                  <a:schemeClr val="tx1"/>
                </a:solidFill>
              </a:rPr>
              <a:t>Евгением Леоновым </a:t>
            </a:r>
            <a:r>
              <a:rPr lang="ru-RU" dirty="0">
                <a:solidFill>
                  <a:schemeClr val="tx1"/>
                </a:solidFill>
              </a:rPr>
              <a:t>в главных ролях. Большой популярностью пользовалась инсценировка, осуществленная </a:t>
            </a:r>
            <a:r>
              <a:rPr lang="ru-RU" dirty="0" smtClean="0">
                <a:solidFill>
                  <a:schemeClr val="tx1"/>
                </a:solidFill>
              </a:rPr>
              <a:t>Марком Захаровым (театр Ленком</a:t>
            </a:r>
            <a:r>
              <a:rPr lang="ru-RU" dirty="0">
                <a:solidFill>
                  <a:schemeClr val="tx1"/>
                </a:solidFill>
              </a:rPr>
              <a:t>, 1974), с </a:t>
            </a:r>
            <a:r>
              <a:rPr lang="ru-RU" smtClean="0">
                <a:solidFill>
                  <a:schemeClr val="tx1"/>
                </a:solidFill>
              </a:rPr>
              <a:t>Николаем Караченцовым </a:t>
            </a:r>
            <a:r>
              <a:rPr lang="ru-RU" dirty="0">
                <a:solidFill>
                  <a:schemeClr val="tx1"/>
                </a:solidFill>
              </a:rPr>
              <a:t>в роли </a:t>
            </a:r>
            <a:r>
              <a:rPr lang="ru-RU" dirty="0" smtClean="0">
                <a:solidFill>
                  <a:schemeClr val="tx1"/>
                </a:solidFill>
              </a:rPr>
              <a:t>Тиля Уленшпигеля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9" name="Picture 5" descr="Y:\Рыбак\Шарики\158637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049" y="5246198"/>
            <a:ext cx="668711" cy="12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Y:\Рыбак\Шарики\Фейрверк ум.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100" y="5634360"/>
            <a:ext cx="1828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Y:\Рыбак\Шарики\Зелёный шарик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36" y="5058932"/>
            <a:ext cx="594928" cy="164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Y:\Рыбак\Шарики\Торт 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828" y="188640"/>
            <a:ext cx="1006040" cy="75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Администратор\Pictures\2017-06-07\Scan100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53" y="1628800"/>
            <a:ext cx="231839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85816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20688"/>
            <a:ext cx="8229600" cy="3744416"/>
          </a:xfrm>
        </p:spPr>
        <p:txBody>
          <a:bodyPr/>
          <a:lstStyle/>
          <a:p>
            <a:pPr eaLnBrk="1" hangingPunct="1"/>
            <a:r>
              <a:rPr lang="ru-RU" altLang="ru-RU" sz="36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Все книги, представленные в презентации – из фонда ГБУК РО «Ростовская областная детская библиотека имени В.М. Величкиной»</a:t>
            </a:r>
          </a:p>
        </p:txBody>
      </p:sp>
    </p:spTree>
    <p:extLst>
      <p:ext uri="{BB962C8B-B14F-4D97-AF65-F5344CB8AC3E}">
        <p14:creationId xmlns:p14="http://schemas.microsoft.com/office/powerpoint/2010/main" val="8293119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20688"/>
            <a:ext cx="8229600" cy="1727200"/>
          </a:xfrm>
        </p:spPr>
        <p:txBody>
          <a:bodyPr/>
          <a:lstStyle/>
          <a:p>
            <a:pPr eaLnBrk="1" hangingPunct="1"/>
            <a:r>
              <a:rPr lang="ru-RU" altLang="ru-RU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Спасибо за внимание!</a:t>
            </a:r>
            <a:br>
              <a:rPr lang="ru-RU" altLang="ru-RU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</a:rPr>
            </a:br>
            <a:r>
              <a:rPr lang="ru-RU" altLang="ru-RU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Творческих удач!</a:t>
            </a:r>
          </a:p>
        </p:txBody>
      </p:sp>
      <p:pic>
        <p:nvPicPr>
          <p:cNvPr id="3074" name="Picture 2" descr="G:\Рыбак\Логотип\Логотип цветно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888637"/>
            <a:ext cx="3618583" cy="301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TextShape 1"/>
          <p:cNvSpPr txBox="1"/>
          <p:nvPr/>
        </p:nvSpPr>
        <p:spPr>
          <a:xfrm>
            <a:off x="2086200" y="253800"/>
            <a:ext cx="5544360" cy="12099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ru-RU" sz="4400" b="1" spc="-1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Краеведческие памятные даты</a:t>
            </a:r>
            <a:endParaRPr lang="ru-RU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05" name="TextShape 2"/>
          <p:cNvSpPr txBox="1"/>
          <p:nvPr/>
        </p:nvSpPr>
        <p:spPr>
          <a:xfrm>
            <a:off x="403447" y="1772640"/>
            <a:ext cx="4464368" cy="4752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buClr>
                <a:srgbClr val="000000"/>
              </a:buClr>
              <a:buFont typeface="Arial"/>
              <a:buChar char="•"/>
            </a:pPr>
            <a:r>
              <a:rPr lang="ru-RU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 апреля	145 лет со дня рождения композитора, пианиста и дирижера </a:t>
            </a:r>
            <a:r>
              <a:rPr lang="ru-RU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Сергея Васильевича Рахманинова </a:t>
            </a:r>
            <a:r>
              <a:rPr lang="ru-RU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(1873 – 1943). Несколько раз выступал с концертами в Ростове(1911, 1913,  1915, 1917 гг.). Ростовская государственная консерватория носит его имя.</a:t>
            </a:r>
          </a:p>
        </p:txBody>
      </p:sp>
      <p:pic>
        <p:nvPicPr>
          <p:cNvPr id="1606" name="Picture 2"/>
          <p:cNvPicPr/>
          <p:nvPr/>
        </p:nvPicPr>
        <p:blipFill>
          <a:blip r:embed="rId2"/>
          <a:stretch/>
        </p:blipFill>
        <p:spPr>
          <a:xfrm>
            <a:off x="395640" y="116640"/>
            <a:ext cx="1478520" cy="1484280"/>
          </a:xfrm>
          <a:prstGeom prst="rect">
            <a:avLst/>
          </a:prstGeom>
          <a:ln>
            <a:noFill/>
          </a:ln>
        </p:spPr>
      </p:pic>
      <p:pic>
        <p:nvPicPr>
          <p:cNvPr id="1607" name="Picture 2"/>
          <p:cNvPicPr/>
          <p:nvPr/>
        </p:nvPicPr>
        <p:blipFill>
          <a:blip r:embed="rId3"/>
          <a:stretch/>
        </p:blipFill>
        <p:spPr>
          <a:xfrm>
            <a:off x="7020360" y="397080"/>
            <a:ext cx="1726200" cy="2408400"/>
          </a:xfrm>
          <a:prstGeom prst="rect">
            <a:avLst/>
          </a:prstGeom>
          <a:ln>
            <a:noFill/>
          </a:ln>
        </p:spPr>
      </p:pic>
      <p:sp>
        <p:nvSpPr>
          <p:cNvPr id="1609" name="CustomShape 3"/>
          <p:cNvSpPr/>
          <p:nvPr/>
        </p:nvSpPr>
        <p:spPr>
          <a:xfrm>
            <a:off x="5292000" y="5733256"/>
            <a:ext cx="3454560" cy="6480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/>
            <a:r>
              <a:rPr lang="ru-R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Ростовская государственная консерватория</a:t>
            </a:r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r>
              <a:rPr lang="ru-RU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имени С.В. </a:t>
            </a:r>
            <a:r>
              <a:rPr lang="ru-RU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Рахманинова</a:t>
            </a:r>
          </a:p>
          <a:p>
            <a:pPr algn="ctr"/>
            <a:r>
              <a:rPr lang="ru-RU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Фото с сайта  </a:t>
            </a:r>
            <a:r>
              <a:rPr lang="en-US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rostcons.ru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48499"/>
            <a:ext cx="3598496" cy="228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387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8028656" cy="900113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2 апреля </a:t>
            </a:r>
            <a:r>
              <a:rPr lang="ru-RU" sz="3200" b="1" dirty="0">
                <a:solidFill>
                  <a:srgbClr val="FF0000"/>
                </a:solidFill>
              </a:rPr>
              <a:t>- Международный день детской </a:t>
            </a:r>
            <a:r>
              <a:rPr lang="ru-RU" sz="3200" b="1" dirty="0" smtClean="0">
                <a:solidFill>
                  <a:srgbClr val="FF0000"/>
                </a:solidFill>
              </a:rPr>
              <a:t>книги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650900"/>
            <a:ext cx="8460060" cy="4370388"/>
          </a:xfrm>
        </p:spPr>
        <p:txBody>
          <a:bodyPr/>
          <a:lstStyle/>
          <a:p>
            <a:pPr marL="378900"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Дата празднования выбрана не случайно: 2 апреля - день рождения великого датского писателя-сказочника Ганса </a:t>
            </a:r>
            <a:r>
              <a:rPr lang="ru-RU" sz="1800" dirty="0" err="1">
                <a:solidFill>
                  <a:schemeClr val="tx1"/>
                </a:solidFill>
              </a:rPr>
              <a:t>Христиана</a:t>
            </a:r>
            <a:r>
              <a:rPr lang="ru-RU" sz="1800" dirty="0">
                <a:solidFill>
                  <a:schemeClr val="tx1"/>
                </a:solidFill>
              </a:rPr>
              <a:t> Андерсена (1805-1875). Праздник впервые отмечали в 1967 г. Эта инициатива принадлежала Международному совету по детской книге (</a:t>
            </a:r>
            <a:r>
              <a:rPr lang="ru-RU" sz="1800" dirty="0" smtClean="0">
                <a:solidFill>
                  <a:schemeClr val="tx1"/>
                </a:solidFill>
              </a:rPr>
              <a:t>IBBY). </a:t>
            </a:r>
            <a:r>
              <a:rPr lang="ru-RU" sz="1800" dirty="0">
                <a:solidFill>
                  <a:schemeClr val="tx1"/>
                </a:solidFill>
              </a:rPr>
              <a:t>Таким образом учредители праздника решили подчеркнуть важную роль детской книги в воспитании и интеллектуальном развитии юных читателей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  <a:endParaRPr lang="ru-RU" sz="1800" dirty="0">
              <a:solidFill>
                <a:schemeClr val="tx1"/>
              </a:solidFill>
            </a:endParaRPr>
          </a:p>
          <a:p>
            <a:pPr marL="378900"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Детская литература появилась сравнительно недавно. До середины XVII в. дети читали примерно то же, что и родители. Например, в XVII в. детей привлекали басни Эзопа. </a:t>
            </a:r>
            <a:r>
              <a:rPr lang="ru-RU" sz="1800" dirty="0" smtClean="0">
                <a:solidFill>
                  <a:schemeClr val="tx1"/>
                </a:solidFill>
              </a:rPr>
              <a:t>Но </a:t>
            </a:r>
            <a:r>
              <a:rPr lang="ru-RU" sz="1800" dirty="0">
                <a:solidFill>
                  <a:schemeClr val="tx1"/>
                </a:solidFill>
              </a:rPr>
              <a:t>в основном круг детского чтения сводился к Библии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  <a:endParaRPr lang="ru-RU" sz="1800" dirty="0">
              <a:solidFill>
                <a:schemeClr val="tx1"/>
              </a:solidFill>
            </a:endParaRPr>
          </a:p>
          <a:p>
            <a:pPr marL="378900"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В XVIII в. дети зачитывались «взрослыми» романами «Робинзон Крузо» Д. Дефо и «Путешествия Гулливера» Дж. Свифта. Были популярны сборники восточных сказок, например «Занимательные арабские ночи», которые включали «Аладдина», «Али-Бабу и сорок разбойников» и «Семь путешествий </a:t>
            </a:r>
            <a:r>
              <a:rPr lang="ru-RU" sz="1800" dirty="0" err="1">
                <a:solidFill>
                  <a:schemeClr val="tx1"/>
                </a:solidFill>
              </a:rPr>
              <a:t>Синдбада</a:t>
            </a:r>
            <a:r>
              <a:rPr lang="ru-RU" sz="1800" dirty="0">
                <a:solidFill>
                  <a:schemeClr val="tx1"/>
                </a:solidFill>
              </a:rPr>
              <a:t>-морехода». В XIX в. детям полюбились сказки </a:t>
            </a:r>
            <a:r>
              <a:rPr lang="ru-RU" sz="1800" dirty="0" smtClean="0">
                <a:solidFill>
                  <a:schemeClr val="tx1"/>
                </a:solidFill>
              </a:rPr>
              <a:t>братьев </a:t>
            </a:r>
            <a:r>
              <a:rPr lang="ru-RU" sz="1800" dirty="0">
                <a:solidFill>
                  <a:schemeClr val="tx1"/>
                </a:solidFill>
              </a:rPr>
              <a:t>Гримм</a:t>
            </a:r>
          </a:p>
        </p:txBody>
      </p:sp>
    </p:spTree>
    <p:extLst>
      <p:ext uri="{BB962C8B-B14F-4D97-AF65-F5344CB8AC3E}">
        <p14:creationId xmlns:p14="http://schemas.microsoft.com/office/powerpoint/2010/main" val="37634215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179512" y="329567"/>
            <a:ext cx="7848872" cy="720080"/>
          </a:xfrm>
          <a:prstGeom prst="rect">
            <a:avLst/>
          </a:prstGeom>
        </p:spPr>
        <p:txBody>
          <a:bodyPr/>
          <a:lstStyle/>
          <a:p>
            <a:pPr algn="ctr">
              <a:buSzPct val="128000"/>
              <a:buFont typeface="Georgia"/>
              <a:buChar char="*"/>
            </a:pPr>
            <a:r>
              <a:rPr lang="ru-RU" sz="2400" b="1" dirty="0" smtClean="0">
                <a:solidFill>
                  <a:prstClr val="black"/>
                </a:solidFill>
              </a:rPr>
              <a:t>2 апреля – день рождения </a:t>
            </a:r>
            <a:r>
              <a:rPr lang="ru-RU" sz="2400" b="1" dirty="0">
                <a:solidFill>
                  <a:prstClr val="black"/>
                </a:solidFill>
              </a:rPr>
              <a:t>Д' </a:t>
            </a:r>
            <a:r>
              <a:rPr lang="ru-RU" sz="2400" b="1" dirty="0" err="1" smtClean="0">
                <a:solidFill>
                  <a:prstClr val="black"/>
                </a:solidFill>
              </a:rPr>
              <a:t>Артаньяна</a:t>
            </a:r>
            <a:endParaRPr sz="2400" dirty="0">
              <a:solidFill>
                <a:prstClr val="black"/>
              </a:solidFill>
            </a:endParaRPr>
          </a:p>
        </p:txBody>
      </p:sp>
      <p:sp>
        <p:nvSpPr>
          <p:cNvPr id="168" name="TextShape 2"/>
          <p:cNvSpPr txBox="1"/>
          <p:nvPr/>
        </p:nvSpPr>
        <p:spPr>
          <a:xfrm>
            <a:off x="936000" y="2069640"/>
            <a:ext cx="3123000" cy="3474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9" name="TextShape 3"/>
          <p:cNvSpPr txBox="1"/>
          <p:nvPr/>
        </p:nvSpPr>
        <p:spPr>
          <a:xfrm>
            <a:off x="4392000" y="2160000"/>
            <a:ext cx="3123000" cy="3474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3"/>
          </p:nvPr>
        </p:nvSpPr>
        <p:spPr>
          <a:xfrm>
            <a:off x="2987824" y="1049648"/>
            <a:ext cx="6007829" cy="488414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Шарль </a:t>
            </a:r>
            <a:r>
              <a:rPr lang="ru-RU" dirty="0" smtClean="0">
                <a:solidFill>
                  <a:schemeClr val="tx1"/>
                </a:solidFill>
              </a:rPr>
              <a:t>д’Артаньян </a:t>
            </a:r>
            <a:r>
              <a:rPr lang="ru-RU" dirty="0">
                <a:solidFill>
                  <a:schemeClr val="tx1"/>
                </a:solidFill>
              </a:rPr>
              <a:t>— главный герой </a:t>
            </a:r>
            <a:r>
              <a:rPr lang="ru-RU" dirty="0" smtClean="0">
                <a:solidFill>
                  <a:schemeClr val="tx1"/>
                </a:solidFill>
              </a:rPr>
              <a:t>романа Александра Дюма «Три мушкетёра», </a:t>
            </a:r>
            <a:r>
              <a:rPr lang="ru-RU" dirty="0">
                <a:solidFill>
                  <a:schemeClr val="tx1"/>
                </a:solidFill>
              </a:rPr>
              <a:t>приехавший из Гаскони в Париж в поисках славы и блестящей карьеры.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>
                <a:solidFill>
                  <a:schemeClr val="tx1"/>
                </a:solidFill>
              </a:rPr>
              <a:t>«Три мушкетёра</a:t>
            </a:r>
            <a:r>
              <a:rPr lang="ru-RU" dirty="0" smtClean="0">
                <a:solidFill>
                  <a:schemeClr val="tx1"/>
                </a:solidFill>
              </a:rPr>
              <a:t>» </a:t>
            </a:r>
            <a:r>
              <a:rPr lang="ru-RU" dirty="0">
                <a:solidFill>
                  <a:schemeClr val="tx1"/>
                </a:solidFill>
              </a:rPr>
              <a:t>— историко-приключенческий роман Александра Дюма-отца, написанный в 1844 году. Книга посвящена приключениям молодого человека по имени д’Артаньян, покинувшего дом, чтобы стать мушкетёром, и трёх его друзей-мушкетёров </a:t>
            </a:r>
            <a:r>
              <a:rPr lang="ru-RU" dirty="0" err="1">
                <a:solidFill>
                  <a:schemeClr val="tx1"/>
                </a:solidFill>
              </a:rPr>
              <a:t>Атоса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Портоса</a:t>
            </a:r>
            <a:r>
              <a:rPr lang="ru-RU" dirty="0">
                <a:solidFill>
                  <a:schemeClr val="tx1"/>
                </a:solidFill>
              </a:rPr>
              <a:t> и </a:t>
            </a:r>
            <a:r>
              <a:rPr lang="ru-RU" dirty="0" err="1">
                <a:solidFill>
                  <a:schemeClr val="tx1"/>
                </a:solidFill>
              </a:rPr>
              <a:t>Арамиса</a:t>
            </a:r>
            <a:r>
              <a:rPr lang="ru-RU" dirty="0">
                <a:solidFill>
                  <a:schemeClr val="tx1"/>
                </a:solidFill>
              </a:rPr>
              <a:t>. История д’Артаньяна продолжается в двух других романах трилогии: «Двадцать лет спустя» и «Виконт де </a:t>
            </a:r>
            <a:r>
              <a:rPr lang="ru-RU" dirty="0" err="1">
                <a:solidFill>
                  <a:schemeClr val="tx1"/>
                </a:solidFill>
              </a:rPr>
              <a:t>Бражелон</a:t>
            </a:r>
            <a:r>
              <a:rPr lang="ru-RU" dirty="0">
                <a:solidFill>
                  <a:schemeClr val="tx1"/>
                </a:solidFill>
              </a:rPr>
              <a:t>, или Десять лет спустя</a:t>
            </a:r>
            <a:r>
              <a:rPr lang="ru-RU" dirty="0" smtClean="0">
                <a:solidFill>
                  <a:schemeClr val="tx1"/>
                </a:solidFill>
              </a:rPr>
              <a:t>».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Роман входит в число самых часто экранизируемых литературных произведений в мире и был экранизирован множество раз, начиная ещё с конца XIX века. Только американских и французских экранизаций, фильмов и мультфильмов по мотивам романа насчитывается более 20. Также к истории о мушкетёрах обращались кинематографисты Австралии, Бразилии, Великобритании, Германии, Испании, Италии, СССР и других стран.</a:t>
            </a:r>
          </a:p>
        </p:txBody>
      </p:sp>
      <p:pic>
        <p:nvPicPr>
          <p:cNvPr id="1029" name="Picture 5" descr="Y:\Рыбак\Шарики\158637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049" y="5246198"/>
            <a:ext cx="668711" cy="12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Y:\Рыбак\Шарики\Фейрверк ум.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739430"/>
            <a:ext cx="1828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Y:\Рыбак\Шарики\Зелёный шарик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36" y="5058932"/>
            <a:ext cx="594928" cy="164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Y:\Рыбак\Шарики\Торт 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828" y="188640"/>
            <a:ext cx="1006040" cy="75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Администратор\Pictures\2017-05-18\Scan100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2064982" cy="325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86506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rgbClr val="FFFF0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Y:\Рыбак\Шарики\Фейрверк ум.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335804"/>
            <a:ext cx="1828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Y:\Рыбак\Шарики\Фейрверк ум.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" y="116632"/>
            <a:ext cx="1828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96652"/>
            <a:ext cx="8244681" cy="900113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3 апреля – день рождения Акакия </a:t>
            </a:r>
            <a:r>
              <a:rPr lang="ru-RU" sz="2800" b="1" dirty="0" err="1" smtClean="0">
                <a:solidFill>
                  <a:schemeClr val="tx1"/>
                </a:solidFill>
              </a:rPr>
              <a:t>Аккакиевича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</a:rPr>
              <a:t>Башмачкина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6629" y="1412776"/>
            <a:ext cx="5544616" cy="5112568"/>
          </a:xfrm>
        </p:spPr>
        <p:txBody>
          <a:bodyPr/>
          <a:lstStyle/>
          <a:p>
            <a:pPr algn="just"/>
            <a:r>
              <a:rPr lang="ru-RU" sz="1600" dirty="0">
                <a:solidFill>
                  <a:schemeClr val="tx1"/>
                </a:solidFill>
              </a:rPr>
              <a:t>Акакий Акакиевич </a:t>
            </a:r>
            <a:r>
              <a:rPr lang="ru-RU" sz="1600" dirty="0" err="1" smtClean="0">
                <a:solidFill>
                  <a:schemeClr val="tx1"/>
                </a:solidFill>
              </a:rPr>
              <a:t>Башмачкин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– главный </a:t>
            </a:r>
            <a:r>
              <a:rPr lang="ru-RU" sz="1600" dirty="0">
                <a:solidFill>
                  <a:schemeClr val="tx1"/>
                </a:solidFill>
              </a:rPr>
              <a:t>герой </a:t>
            </a:r>
            <a:r>
              <a:rPr lang="ru-RU" sz="1600" dirty="0" smtClean="0">
                <a:solidFill>
                  <a:schemeClr val="tx1"/>
                </a:solidFill>
              </a:rPr>
              <a:t>повести Николая Гоголя «Шинель» — бедный </a:t>
            </a:r>
            <a:r>
              <a:rPr lang="ru-RU" sz="1600" dirty="0">
                <a:solidFill>
                  <a:schemeClr val="tx1"/>
                </a:solidFill>
              </a:rPr>
              <a:t>титулярный советник из Петербурга. Он ревностно выполнял свои обязанности, очень любил ручное переписывание бумаг, но в общем роль его в департаменте была крайне незначительна, из-за чего над ним нередко подшучивали молодые чиновники.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</a:rPr>
              <a:t>«Шинель</a:t>
            </a:r>
            <a:r>
              <a:rPr lang="ru-RU" sz="1600" dirty="0">
                <a:solidFill>
                  <a:schemeClr val="tx1"/>
                </a:solidFill>
              </a:rPr>
              <a:t>» — одна из петербургских повестей Николая Гоголя. Увидела свет в 3-м томе собрания сочинений Гоголя, отпечатанного на исходе 1842 года и поступившего в продажу в последней декаде января 1843 </a:t>
            </a:r>
            <a:r>
              <a:rPr lang="ru-RU" sz="1600" dirty="0" smtClean="0">
                <a:solidFill>
                  <a:schemeClr val="tx1"/>
                </a:solidFill>
              </a:rPr>
              <a:t>года. </a:t>
            </a:r>
            <a:r>
              <a:rPr lang="ru-RU" sz="1600" dirty="0">
                <a:solidFill>
                  <a:schemeClr val="tx1"/>
                </a:solidFill>
              </a:rPr>
              <a:t>Вошла в историю русской литературы как «манифест социального равенства и неотъемлемых прав личности в любом её состоянии и звании</a:t>
            </a:r>
            <a:r>
              <a:rPr lang="ru-RU" sz="1600" dirty="0" smtClean="0">
                <a:solidFill>
                  <a:schemeClr val="tx1"/>
                </a:solidFill>
              </a:rPr>
              <a:t>».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436" y="5271893"/>
            <a:ext cx="18288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Администратор\Pictures\2017-05-18\Scan10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292" y="1124744"/>
            <a:ext cx="1560007" cy="220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335804"/>
            <a:ext cx="18288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Администратор\Pictures\2017-06-07\Scan100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7" y="2996952"/>
            <a:ext cx="1655815" cy="261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0918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</a:rPr>
              <a:t>4 апреля –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день рождения Снегурочки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833776"/>
            <a:ext cx="7811988" cy="4619560"/>
          </a:xfrm>
        </p:spPr>
        <p:txBody>
          <a:bodyPr/>
          <a:lstStyle/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Сказочный </a:t>
            </a:r>
            <a:r>
              <a:rPr lang="ru-RU" sz="2000" dirty="0">
                <a:solidFill>
                  <a:schemeClr val="tx1"/>
                </a:solidFill>
              </a:rPr>
              <a:t>и новогодний персонаж, внучка Деда Мороза, его постоянная спутница и помощница. 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</a:rPr>
              <a:t>Образ Снегурочки уникален: он не зафиксирован в </a:t>
            </a:r>
            <a:r>
              <a:rPr lang="ru-RU" sz="2000" dirty="0" smtClean="0">
                <a:solidFill>
                  <a:schemeClr val="tx1"/>
                </a:solidFill>
              </a:rPr>
              <a:t>славянском народном </a:t>
            </a:r>
            <a:r>
              <a:rPr lang="ru-RU" sz="2000" dirty="0">
                <a:solidFill>
                  <a:schemeClr val="tx1"/>
                </a:solidFill>
              </a:rPr>
              <a:t>обряде. Однако в русском </a:t>
            </a:r>
            <a:r>
              <a:rPr lang="ru-RU" sz="2000" dirty="0" smtClean="0">
                <a:solidFill>
                  <a:schemeClr val="tx1"/>
                </a:solidFill>
              </a:rPr>
              <a:t>фольклоре она </a:t>
            </a:r>
            <a:r>
              <a:rPr lang="ru-RU" sz="2000" dirty="0">
                <a:solidFill>
                  <a:schemeClr val="tx1"/>
                </a:solidFill>
              </a:rPr>
              <a:t>появилась в XIX веке как персонаж народной </a:t>
            </a:r>
            <a:r>
              <a:rPr lang="ru-RU" sz="2000" dirty="0" smtClean="0">
                <a:solidFill>
                  <a:schemeClr val="tx1"/>
                </a:solidFill>
              </a:rPr>
              <a:t>сказки о </a:t>
            </a:r>
            <a:r>
              <a:rPr lang="ru-RU" sz="2000" dirty="0">
                <a:solidFill>
                  <a:schemeClr val="tx1"/>
                </a:solidFill>
              </a:rPr>
              <a:t>сделанной из снега девочке Снегурке (</a:t>
            </a:r>
            <a:r>
              <a:rPr lang="ru-RU" sz="2000" dirty="0" err="1">
                <a:solidFill>
                  <a:schemeClr val="tx1"/>
                </a:solidFill>
              </a:rPr>
              <a:t>Снежевиночке</a:t>
            </a:r>
            <a:r>
              <a:rPr lang="ru-RU" sz="2000" dirty="0">
                <a:solidFill>
                  <a:schemeClr val="tx1"/>
                </a:solidFill>
              </a:rPr>
              <a:t>), которая </a:t>
            </a:r>
            <a:r>
              <a:rPr lang="ru-RU" sz="2000" dirty="0" smtClean="0">
                <a:solidFill>
                  <a:schemeClr val="tx1"/>
                </a:solidFill>
              </a:rPr>
              <a:t>ожила.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</a:rPr>
              <a:t>Впервые сказку о Снегурке и ее родителях-стариках в 1869-м записал в своих трудах «Поэтические воззрения славян на природу» выдающийся русский собиратель фольклора Александр Афанасьев.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</a:rPr>
              <a:t>В Костроме есть «Терем Снегурочки», в котором та круглый год принимает гостей. 4 апреля 2009 года был впервые официально отмечен день рождения Снегурочки. С этого времени </a:t>
            </a:r>
            <a:r>
              <a:rPr lang="ru-RU" sz="2000" dirty="0" smtClean="0">
                <a:solidFill>
                  <a:schemeClr val="tx1"/>
                </a:solidFill>
              </a:rPr>
              <a:t>день </a:t>
            </a:r>
            <a:r>
              <a:rPr lang="ru-RU" sz="2000" dirty="0">
                <a:solidFill>
                  <a:schemeClr val="tx1"/>
                </a:solidFill>
              </a:rPr>
              <a:t>рождения Снегурочки отмечается в Костроме ежегодно.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126"/>
            <a:ext cx="1143998" cy="159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93609"/>
            <a:ext cx="1232526" cy="1604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Y:\Рыбак\Шарики\i (5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96" y="4941168"/>
            <a:ext cx="889000" cy="136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Y:\Рыбак\Шарики\i (4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1696" y="3212976"/>
            <a:ext cx="609600" cy="136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0403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Shape 1"/>
          <p:cNvSpPr txBox="1"/>
          <p:nvPr/>
        </p:nvSpPr>
        <p:spPr>
          <a:xfrm>
            <a:off x="611560" y="260648"/>
            <a:ext cx="7604031" cy="1142640"/>
          </a:xfrm>
          <a:prstGeom prst="rect">
            <a:avLst/>
          </a:prstGeom>
        </p:spPr>
        <p:txBody>
          <a:bodyPr/>
          <a:lstStyle/>
          <a:p>
            <a:pPr algn="ctr">
              <a:buSzPct val="128000"/>
              <a:buFont typeface="Georgia"/>
              <a:buChar char="*"/>
            </a:pPr>
            <a:r>
              <a:rPr lang="ru-RU" sz="2400" b="1" dirty="0">
                <a:solidFill>
                  <a:prstClr val="black"/>
                </a:solidFill>
              </a:rPr>
              <a:t>4 апреля - 200 лет со дня рождения английского писателя Томаса Майн </a:t>
            </a:r>
            <a:r>
              <a:rPr lang="ru-RU" sz="2400" b="1" dirty="0" smtClean="0">
                <a:solidFill>
                  <a:prstClr val="black"/>
                </a:solidFill>
              </a:rPr>
              <a:t>Рида</a:t>
            </a:r>
          </a:p>
          <a:p>
            <a:pPr algn="ctr">
              <a:buSzPct val="128000"/>
              <a:buFont typeface="Georgia"/>
              <a:buChar char="*"/>
            </a:pPr>
            <a:r>
              <a:rPr lang="ru-RU" sz="2400" b="1" dirty="0" smtClean="0">
                <a:solidFill>
                  <a:prstClr val="black"/>
                </a:solidFill>
              </a:rPr>
              <a:t>(1818-1883</a:t>
            </a:r>
            <a:r>
              <a:rPr lang="ru-RU" sz="2400" b="1" dirty="0">
                <a:solidFill>
                  <a:prstClr val="black"/>
                </a:solidFill>
              </a:rPr>
              <a:t>) </a:t>
            </a:r>
            <a:endParaRPr sz="2400" dirty="0">
              <a:solidFill>
                <a:prstClr val="black"/>
              </a:solidFill>
            </a:endParaRPr>
          </a:p>
        </p:txBody>
      </p:sp>
      <p:sp>
        <p:nvSpPr>
          <p:cNvPr id="164" name="TextShape 2"/>
          <p:cNvSpPr txBox="1"/>
          <p:nvPr/>
        </p:nvSpPr>
        <p:spPr>
          <a:xfrm>
            <a:off x="936000" y="2069640"/>
            <a:ext cx="3123000" cy="3474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5" name="TextShape 3"/>
          <p:cNvSpPr txBox="1"/>
          <p:nvPr/>
        </p:nvSpPr>
        <p:spPr>
          <a:xfrm>
            <a:off x="4392000" y="2160000"/>
            <a:ext cx="3123000" cy="3474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2267744" y="1394123"/>
            <a:ext cx="6696744" cy="4824535"/>
          </a:xfrm>
        </p:spPr>
        <p:txBody>
          <a:bodyPr>
            <a:noAutofit/>
          </a:bodyPr>
          <a:lstStyle/>
          <a:p>
            <a:pPr algn="just"/>
            <a:r>
              <a:rPr lang="ru-RU" sz="1600" dirty="0">
                <a:solidFill>
                  <a:schemeClr val="tx1"/>
                </a:solidFill>
              </a:rPr>
              <a:t>Майн Рид был из породы людей, жаждущих романтики, необычных ситуаций. Его не привлекали будни. Он искал возвышенного в человеке, смелости, отваги, благородства. «Ибо родина её (романтики) – в человеческих сердцах, которые охвачены высокими стремлениями и бьются в груди у людей, жаждущих Свободы и Любви», – писал Майн Рид. Америка была богата искателями приключений, и тут писатель находил неисчерпаемый материал для своих романов. Герои его произведений дают представление о том пёстром населении, которое было характерно для Нового Света, – от жестоких плантаторов и чёрных рабов, бродяг, шулеров, уголовников до честных охотников, благородных джентльменов и юных романтиков, покинувших свои страны в надежде разбогатеть, поправить дела либо просто найти своё место в жизни.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</a:rPr>
              <a:t>Мастер </a:t>
            </a:r>
            <a:r>
              <a:rPr lang="ru-RU" sz="1600" dirty="0">
                <a:solidFill>
                  <a:schemeClr val="tx1"/>
                </a:solidFill>
              </a:rPr>
              <a:t>приключенческого сюжета, Майн Рид даже читателя-скептика заставляет с волнением следить за действием романа. А юношеству и подросткам он преподносит яркие уроки мужества, благородства и вызывает стремление к романтическим путешествиям в неизведанные края, не скрывая ни их опасности, ни богатства ощущений, которые они </a:t>
            </a:r>
            <a:r>
              <a:rPr lang="ru-RU" sz="1600" dirty="0" smtClean="0">
                <a:solidFill>
                  <a:schemeClr val="tx1"/>
                </a:solidFill>
              </a:rPr>
              <a:t>сулят.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Администратор\Pictures\2017-04-19\Scan1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18" y="1559465"/>
            <a:ext cx="1417764" cy="224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Администратор\Pictures\2017-04-19\Scan1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21088"/>
            <a:ext cx="1372270" cy="210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3873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9041</TotalTime>
  <Words>4875</Words>
  <Application>Microsoft Office PowerPoint</Application>
  <PresentationFormat>Экран (4:3)</PresentationFormat>
  <Paragraphs>213</Paragraphs>
  <Slides>39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39</vt:i4>
      </vt:variant>
    </vt:vector>
  </HeadingPairs>
  <TitlesOfParts>
    <vt:vector size="51" baseType="lpstr">
      <vt:lpstr>Тема Office</vt:lpstr>
      <vt:lpstr>1_Тема Office</vt:lpstr>
      <vt:lpstr>2_Тема Office</vt:lpstr>
      <vt:lpstr>Воздушный поток</vt:lpstr>
      <vt:lpstr>14_Тема Office</vt:lpstr>
      <vt:lpstr>16_Тема Office</vt:lpstr>
      <vt:lpstr>18_Тема Office</vt:lpstr>
      <vt:lpstr>19_Тема Office</vt:lpstr>
      <vt:lpstr>10_Тема Office</vt:lpstr>
      <vt:lpstr>Office Theme</vt:lpstr>
      <vt:lpstr>2_Office Theme</vt:lpstr>
      <vt:lpstr>13_Тема Office</vt:lpstr>
      <vt:lpstr>Иллюстрированный календарь </vt:lpstr>
      <vt:lpstr>Краеведческие памятные даты</vt:lpstr>
      <vt:lpstr>1 апреля – день рождения Ивана Петровича Белкина</vt:lpstr>
      <vt:lpstr>Презентация PowerPoint</vt:lpstr>
      <vt:lpstr>2 апреля - Международный день детской книги</vt:lpstr>
      <vt:lpstr>Презентация PowerPoint</vt:lpstr>
      <vt:lpstr>3 апреля – день рождения Акакия Аккакиевича Башмачкина</vt:lpstr>
      <vt:lpstr>4 апреля – день рождения Снегурочки</vt:lpstr>
      <vt:lpstr>Презентация PowerPoint</vt:lpstr>
      <vt:lpstr>6 апреля – Всемирный день мультфильмов</vt:lpstr>
      <vt:lpstr>Презентация PowerPoint</vt:lpstr>
      <vt:lpstr>12 апреля – день рождения Николеньки Болконского</vt:lpstr>
      <vt:lpstr>15 апреля – Международный день культуры</vt:lpstr>
      <vt:lpstr>Презентация PowerPoint</vt:lpstr>
      <vt:lpstr>Дни воинской славы России</vt:lpstr>
      <vt:lpstr>19 апреля – 235 лет назад императрица Екатерина II издала манифест о присоединении Крымского полуострова, Тамани и Кубани к Российской империи (1783)</vt:lpstr>
      <vt:lpstr>21 апреля – День цирка</vt:lpstr>
      <vt:lpstr>24 апреля - 110 лет со дня рождения русской писательницы Веры Васильевны Чаплиной (1908-1994)</vt:lpstr>
      <vt:lpstr>Краеведческие памятные даты</vt:lpstr>
      <vt:lpstr>29 апреля – Всемирный  день породненных городов </vt:lpstr>
      <vt:lpstr>Краеведческие памятные даты</vt:lpstr>
      <vt:lpstr>Презентация PowerPoint</vt:lpstr>
      <vt:lpstr>Краеведческие памятные даты</vt:lpstr>
      <vt:lpstr>Презентация PowerPoint</vt:lpstr>
      <vt:lpstr>9 мая 2018 года – 73 года со Дня Победы над гитлеровской Германией в Великой Отечественной войне 1941-1945 гг.</vt:lpstr>
      <vt:lpstr>Презентация PowerPoint</vt:lpstr>
      <vt:lpstr>12 мая - 65 лет со дня рождения российского поэта, прозаика, автора произведений для детей Сергея Анатольевича Махотина (1953)</vt:lpstr>
      <vt:lpstr>14 мая - 90 лет со дня рождения русской писательницы Софьи Леонидовны Прокофьевой (1928)</vt:lpstr>
      <vt:lpstr>15 мая - Международный день семьи</vt:lpstr>
      <vt:lpstr>16 мая – день рождения Мурзилки</vt:lpstr>
      <vt:lpstr>17 мая - Международный день детского телефона доверия</vt:lpstr>
      <vt:lpstr>24 мая - День славянской письменности и культуры. Отмечается с 1986 г. в честь славянских просветителей Кирилла и Мефодия.</vt:lpstr>
      <vt:lpstr>27 мая - 315 лет со дня основания Санкт-Петербурга (1703)</vt:lpstr>
      <vt:lpstr>27 мая - 115 лет со дня рождения русской поэтессы Елены Александровны Благининой (1903-1989)</vt:lpstr>
      <vt:lpstr>27 мая – Общероссийский день  библиотек</vt:lpstr>
      <vt:lpstr>Краеведческие памятные даты</vt:lpstr>
      <vt:lpstr>Презентация PowerPoint</vt:lpstr>
      <vt:lpstr>Все книги, представленные в презентации – из фонда ГБУК РО «Ростовская областная детская библиотека имени В.М. Величкиной»</vt:lpstr>
      <vt:lpstr>Спасибо за внимание! Творческих удач!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Планирование: теория  и практика</dc:title>
  <dc:creator>User</dc:creator>
  <cp:lastModifiedBy>User</cp:lastModifiedBy>
  <cp:revision>455</cp:revision>
  <dcterms:created xsi:type="dcterms:W3CDTF">2014-01-31T08:20:47Z</dcterms:created>
  <dcterms:modified xsi:type="dcterms:W3CDTF">2017-06-23T11:33:07Z</dcterms:modified>
</cp:coreProperties>
</file>