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6" r:id="rId4"/>
  </p:sldMasterIdLst>
  <p:notesMasterIdLst>
    <p:notesMasterId r:id="rId49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F7B614-1692-43BB-820F-098DB7D81C03}" type="datetimeFigureOut">
              <a:rPr lang="ru-RU" smtClean="0"/>
              <a:t>21.06.2017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ABC79A-6FED-4EA5-9EE0-D1263519F0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822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68FE8-11D9-4CD1-9935-C83C668E0B99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283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68FE8-11D9-4CD1-9935-C83C668E0B99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283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68FE8-11D9-4CD1-9935-C83C668E0B99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283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AC689FAF-0231-424D-B287-8B695A4C0536}" type="slidenum">
              <a:rPr lang="en-GB" altLang="ru-RU">
                <a:solidFill>
                  <a:prstClr val="black"/>
                </a:solidFill>
              </a:rPr>
              <a:pPr eaLnBrk="1" hangingPunct="1"/>
              <a:t>23</a:t>
            </a:fld>
            <a:endParaRPr lang="en-GB" altLang="ru-RU">
              <a:solidFill>
                <a:prstClr val="black"/>
              </a:solidFill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>
                <a:latin typeface="Verdana" pitchFamily="34" charset="0"/>
              </a:rPr>
              <a:t>Диаметр 3476 км </a:t>
            </a:r>
            <a:endParaRPr lang="en-US" altLang="ru-RU" smtClean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ru-RU" altLang="ru-RU" sz="1100" smtClean="0">
                <a:latin typeface="Verdana" pitchFamily="34" charset="0"/>
              </a:rPr>
              <a:t>Масса Луны в 81 раз меньше массы Земли.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1100" smtClean="0">
                <a:latin typeface="Verdana" pitchFamily="34" charset="0"/>
              </a:rPr>
              <a:t>Среднее расстояние </a:t>
            </a:r>
            <a:r>
              <a:rPr lang="ru-RU" altLang="ru-RU" smtClean="0">
                <a:latin typeface="Verdana" pitchFamily="34" charset="0"/>
              </a:rPr>
              <a:t>до Земли 384400 км</a:t>
            </a:r>
            <a:endParaRPr lang="en-GB" altLang="ru-RU" smtClean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ru-RU" altLang="ru-RU" smtClean="0">
                <a:latin typeface="Verdana" pitchFamily="34" charset="0"/>
              </a:rPr>
              <a:t>Температура поверхности от –170 лунной ночью до +160 лунным днем, но лунный грунт плохо проводит тепло и поэтому уже на глубине около 10 см эти колебания выравниваются.  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mtClean="0">
                <a:latin typeface="Verdana" pitchFamily="34" charset="0"/>
              </a:rPr>
              <a:t>Сутки длятся 708 часов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mtClean="0">
                <a:latin typeface="Verdana" pitchFamily="34" charset="0"/>
              </a:rPr>
              <a:t>Последняя экспедиция на Луне побывала в 1972 году.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mtClean="0">
                <a:latin typeface="Verdana" pitchFamily="34" charset="0"/>
              </a:rPr>
              <a:t>Метеориты перестали бомбордировать Луну примерно 4 миллиарда лет назад. 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mtClean="0">
                <a:latin typeface="Verdana" pitchFamily="34" charset="0"/>
              </a:rPr>
              <a:t>Луна движется по орбите против часовой стрелки со скоростью 1 км/сек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mtClean="0">
                <a:latin typeface="Verdana" pitchFamily="34" charset="0"/>
              </a:rPr>
              <a:t>Луна сама не светится, а лишь отражает солнечные лучи. 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mtClean="0">
                <a:latin typeface="Verdana" pitchFamily="34" charset="0"/>
              </a:rPr>
              <a:t>Лунные моря носят такие названия (Ясности, Нежности и пр.) поскольку люди считали, что Луна управляет погодой и чувствами. 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mtClean="0">
                <a:latin typeface="Verdana" pitchFamily="34" charset="0"/>
              </a:rPr>
              <a:t>Земля всегда видна над Лунным горизонтом.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mtClean="0">
                <a:latin typeface="Verdana" pitchFamily="34" charset="0"/>
              </a:rPr>
              <a:t>Луна в 400 раз меньше Солнца, но примерно в 400 раз ближе к Земле. Поэтому видимые размеры Солнца и Луны примерно одинаковы.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mtClean="0">
                <a:latin typeface="Verdana" pitchFamily="34" charset="0"/>
              </a:rPr>
              <a:t>На южном полюсе Луны мог сохраниться лед. </a:t>
            </a:r>
          </a:p>
          <a:p>
            <a:pPr eaLnBrk="1" hangingPunct="1">
              <a:spcBef>
                <a:spcPct val="0"/>
              </a:spcBef>
            </a:pPr>
            <a:endParaRPr lang="ru-RU" altLang="ru-RU" smtClean="0"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68FE8-11D9-4CD1-9935-C83C668E0B99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283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2F4A-86A4-4F17-B89F-783A8CB7C808}" type="datetimeFigureOut">
              <a:rPr lang="ru-RU" smtClean="0"/>
              <a:t>21.06.2017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149D-834A-4B0E-AF14-43FE538746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257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2F4A-86A4-4F17-B89F-783A8CB7C808}" type="datetimeFigureOut">
              <a:rPr lang="ru-RU" smtClean="0"/>
              <a:t>21.06.2017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149D-834A-4B0E-AF14-43FE538746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086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2F4A-86A4-4F17-B89F-783A8CB7C808}" type="datetimeFigureOut">
              <a:rPr lang="ru-RU" smtClean="0"/>
              <a:t>21.06.2017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149D-834A-4B0E-AF14-43FE538746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080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 baseline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935596" y="1593342"/>
            <a:ext cx="7920000" cy="4248000"/>
          </a:xfrm>
        </p:spPr>
        <p:txBody>
          <a:bodyPr/>
          <a:lstStyle>
            <a:lvl1pPr marL="0" indent="0">
              <a:buNone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108000" indent="0">
              <a:buNone/>
              <a:defRPr/>
            </a:lvl2pPr>
            <a:lvl3pPr marL="108000" indent="0">
              <a:buNone/>
              <a:defRPr/>
            </a:lvl3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8398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962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844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BD176E-198C-4E2B-9971-FFAB34F38F5E}" type="datetimeFigureOut">
              <a:rPr lang="ru-RU" smtClean="0">
                <a:solidFill>
                  <a:srgbClr val="666666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21.06.2017</a:t>
            </a:fld>
            <a:endParaRPr lang="ru-RU">
              <a:solidFill>
                <a:srgbClr val="6666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6666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B31EA4-6B56-402C-8E04-8CE03213C8A5}" type="slidenum">
              <a:rPr lang="ru-RU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332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8539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4392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Календарь 2014</a:t>
            </a: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FF10B7-E0A9-4E8F-978F-B6D643D0F2B3}" type="slidenum">
              <a: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535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33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2F4A-86A4-4F17-B89F-783A8CB7C808}" type="datetimeFigureOut">
              <a:rPr lang="ru-RU" smtClean="0"/>
              <a:t>21.06.2017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149D-834A-4B0E-AF14-43FE538746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4776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9100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310430-0FF3-4C11-9A31-24BE0124FC59}" type="datetimeFigureOut">
              <a: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21.06.2017</a:t>
            </a:fld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8C07EF-5161-4BA9-B2BD-2D5978B32AC4}" type="slidenum">
              <a: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749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1001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4273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 baseline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935596" y="1593342"/>
            <a:ext cx="7920000" cy="4248000"/>
          </a:xfrm>
        </p:spPr>
        <p:txBody>
          <a:bodyPr/>
          <a:lstStyle>
            <a:lvl1pPr marL="0" indent="0">
              <a:buNone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108000" indent="0">
              <a:buNone/>
              <a:defRPr/>
            </a:lvl2pPr>
            <a:lvl3pPr marL="108000" indent="0">
              <a:buNone/>
              <a:defRPr/>
            </a:lvl3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1244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935596" y="1593342"/>
            <a:ext cx="7920000" cy="4428000"/>
          </a:xfrm>
        </p:spPr>
        <p:txBody>
          <a:bodyPr/>
          <a:lstStyle>
            <a:lvl1pPr marL="342000" indent="-342000">
              <a:buSzPct val="80000"/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741600" indent="-284400">
              <a:buSzPct val="80000"/>
              <a:buFont typeface="Wingdings" pitchFamily="2" charset="2"/>
              <a:buChar char="§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 marL="1144800" indent="-230400">
              <a:buSzPct val="80000"/>
              <a:buFont typeface="Arial" pitchFamily="34" charset="0"/>
              <a:buChar char="•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1029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email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556932"/>
            <a:ext cx="8424088" cy="1260000"/>
          </a:xfrm>
        </p:spPr>
        <p:txBody>
          <a:bodyPr/>
          <a:lstStyle>
            <a:lvl1pPr>
              <a:defRPr sz="8000" b="0">
                <a:solidFill>
                  <a:schemeClr val="bg2">
                    <a:lumMod val="25000"/>
                  </a:schemeClr>
                </a:solidFill>
                <a:effectLst/>
                <a:latin typeface="Cassandra" pitchFamily="66" charset="0"/>
                <a:ea typeface="Arial Unicode MS" pitchFamily="34" charset="-128"/>
                <a:cs typeface="Arial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7180" y="3528591"/>
            <a:ext cx="6400800" cy="1260000"/>
          </a:xfrm>
        </p:spPr>
        <p:txBody>
          <a:bodyPr/>
          <a:lstStyle>
            <a:lvl1pPr marL="0" indent="0" algn="ctr">
              <a:buNone/>
              <a:defRPr sz="3600" i="1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1800500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6241" y="296652"/>
            <a:ext cx="7920000" cy="900113"/>
          </a:xfrm>
        </p:spPr>
        <p:txBody>
          <a:bodyPr/>
          <a:lstStyle>
            <a:lvl1pPr>
              <a:defRPr sz="6000" b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35596" y="1593342"/>
            <a:ext cx="7920000" cy="4428000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28493400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 baseline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935596" y="1593342"/>
            <a:ext cx="7920000" cy="4248000"/>
          </a:xfrm>
        </p:spPr>
        <p:txBody>
          <a:bodyPr/>
          <a:lstStyle>
            <a:lvl1pPr marL="0" indent="0">
              <a:buNone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108000" indent="0">
              <a:buNone/>
              <a:defRPr/>
            </a:lvl2pPr>
            <a:lvl3pPr marL="108000" indent="0">
              <a:buNone/>
              <a:defRPr/>
            </a:lvl3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12152554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935596" y="1593342"/>
            <a:ext cx="7920000" cy="4428000"/>
          </a:xfrm>
        </p:spPr>
        <p:txBody>
          <a:bodyPr/>
          <a:lstStyle>
            <a:lvl1pPr marL="342000" indent="-342000">
              <a:buSzPct val="80000"/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741600" indent="-284400">
              <a:buSzPct val="80000"/>
              <a:buFont typeface="Wingdings" pitchFamily="2" charset="2"/>
              <a:buChar char="§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 marL="1144800" indent="-230400">
              <a:buSzPct val="80000"/>
              <a:buFont typeface="Arial" pitchFamily="34" charset="0"/>
              <a:buChar char="•"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buFont typeface="Wingdings 2" pitchFamily="18" charset="2"/>
              <a:buChar char="·"/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2138259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2F4A-86A4-4F17-B89F-783A8CB7C808}" type="datetimeFigureOut">
              <a:rPr lang="ru-RU" smtClean="0"/>
              <a:t>21.06.2017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149D-834A-4B0E-AF14-43FE538746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7659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35596" y="1592796"/>
            <a:ext cx="3780000" cy="4428000"/>
          </a:xfrm>
        </p:spPr>
        <p:txBody>
          <a:bodyPr/>
          <a:lstStyle>
            <a:lvl1pPr>
              <a:defRPr sz="32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>
              <a:defRPr sz="2800"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>
              <a:defRPr sz="2400"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76056" y="1592796"/>
            <a:ext cx="3780000" cy="4428000"/>
          </a:xfrm>
        </p:spPr>
        <p:txBody>
          <a:bodyPr/>
          <a:lstStyle>
            <a:lvl1pPr>
              <a:defRPr sz="32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>
              <a:defRPr sz="2800">
                <a:solidFill>
                  <a:schemeClr val="bg2">
                    <a:lumMod val="25000"/>
                  </a:schemeClr>
                </a:solidFill>
                <a:latin typeface="+mj-lt"/>
              </a:defRPr>
            </a:lvl2pPr>
            <a:lvl3pPr>
              <a:defRPr sz="2400"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41351288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3957401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5C70E1-A9A7-4C46-9121-31C4A15DC558}" type="datetime1">
              <a:rPr lang="ru-RU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21.06.2017</a:t>
            </a:fld>
            <a:endParaRPr lang="ru-RU" altLang="en-US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en-US">
                <a:solidFill>
                  <a:prstClr val="black"/>
                </a:solidFill>
              </a:rPr>
              <a:t>Календарь 2013/2014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A328A2-E674-495E-8855-8EAF13620F4D}" type="slidenum">
              <a:rPr lang="ru-RU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346175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noProof="0" smtClean="0"/>
              <a:t>Вставка клипа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955180-4A31-46F9-9F04-A1B5AF8C2C8B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041106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ик 8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рямоугольник 9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10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  <a:prstGeom prst="rect">
            <a:avLst/>
          </a:prstGeom>
        </p:spPr>
        <p:txBody>
          <a:bodyPr rtlCol="0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310430-0FF3-4C11-9A31-24BE0124FC59}" type="datetimeFigureOut">
              <a:rPr lang="ru-RU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21.06.2017</a:t>
            </a:fld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  <a:prstGeom prst="rect">
            <a:avLst/>
          </a:prstGeom>
        </p:spPr>
        <p:txBody>
          <a:bodyPr rtlCol="0"/>
          <a:lstStyle>
            <a:lvl1pPr>
              <a:defRPr sz="2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8C07EF-5161-4BA9-B2BD-2D5978B32AC4}" type="slidenum">
              <a:rPr lang="ru-RU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  <a:prstGeom prst="rect">
            <a:avLst/>
          </a:prstGeom>
        </p:spPr>
        <p:txBody>
          <a:bodyPr rtlCol="0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2523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Календарь 2014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FF10B7-E0A9-4E8F-978F-B6D643D0F2B3}" type="slidenum">
              <a:rPr lang="ru-RU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7644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29.1.14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6F4EE-EE69-4331-A90F-079281B4BFED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040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29.1.14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6F4EE-EE69-4331-A90F-079281B4BFED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631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29.1.14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6F4EE-EE69-4331-A90F-079281B4BFED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942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29.1.14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6F4EE-EE69-4331-A90F-079281B4BFED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258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2F4A-86A4-4F17-B89F-783A8CB7C808}" type="datetimeFigureOut">
              <a:rPr lang="ru-RU" smtClean="0"/>
              <a:t>21.06.2017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149D-834A-4B0E-AF14-43FE538746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5749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29.1.14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6F4EE-EE69-4331-A90F-079281B4BFED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661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29.1.14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6F4EE-EE69-4331-A90F-079281B4BFED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333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29.1.14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6F4EE-EE69-4331-A90F-079281B4BFED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002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29.1.14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6F4EE-EE69-4331-A90F-079281B4BFED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024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29.1.14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6F4EE-EE69-4331-A90F-079281B4BFED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450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29.1.14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6F4EE-EE69-4331-A90F-079281B4BFED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806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29.1.14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6F4EE-EE69-4331-A90F-079281B4BFED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520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793160" y="4372200"/>
            <a:ext cx="65120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046360" cy="39776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36016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2F4A-86A4-4F17-B89F-783A8CB7C808}" type="datetimeFigureOut">
              <a:rPr lang="ru-RU" smtClean="0"/>
              <a:t>21.06.2017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149D-834A-4B0E-AF14-43FE538746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783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2F4A-86A4-4F17-B89F-783A8CB7C808}" type="datetimeFigureOut">
              <a:rPr lang="ru-RU" smtClean="0"/>
              <a:t>21.06.2017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149D-834A-4B0E-AF14-43FE538746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253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2F4A-86A4-4F17-B89F-783A8CB7C808}" type="datetimeFigureOut">
              <a:rPr lang="ru-RU" smtClean="0"/>
              <a:t>21.06.2017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149D-834A-4B0E-AF14-43FE538746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93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2F4A-86A4-4F17-B89F-783A8CB7C808}" type="datetimeFigureOut">
              <a:rPr lang="ru-RU" smtClean="0"/>
              <a:t>21.06.2017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149D-834A-4B0E-AF14-43FE538746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735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2F4A-86A4-4F17-B89F-783A8CB7C808}" type="datetimeFigureOut">
              <a:rPr lang="ru-RU" smtClean="0"/>
              <a:t>21.06.2017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D149D-834A-4B0E-AF14-43FE538746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452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32F4A-86A4-4F17-B89F-783A8CB7C808}" type="datetimeFigureOut">
              <a:rPr lang="ru-RU" smtClean="0"/>
              <a:t>21.06.2017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D149D-834A-4B0E-AF14-43FE538746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027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6466F-96D0-453B-B8EB-772DD4B97F5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D2664-1115-423E-9403-21422CC199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679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 cstate="email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971550" y="296863"/>
            <a:ext cx="7920038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971550" y="1631950"/>
            <a:ext cx="7920038" cy="442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96699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000" kern="1200">
          <a:solidFill>
            <a:srgbClr val="4A452A"/>
          </a:solidFill>
          <a:latin typeface="Cassandra" pitchFamily="66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A452A"/>
          </a:solidFill>
          <a:latin typeface="Cassandra" pitchFamily="66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A452A"/>
          </a:solidFill>
          <a:latin typeface="Cassandra" pitchFamily="66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A452A"/>
          </a:solidFill>
          <a:latin typeface="Cassandra" pitchFamily="66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4A452A"/>
          </a:solidFill>
          <a:latin typeface="Cassandra" pitchFamily="66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 2" pitchFamily="18" charset="2"/>
        <a:buChar char="·"/>
        <a:defRPr sz="3200" kern="1200">
          <a:solidFill>
            <a:srgbClr val="4A452A"/>
          </a:solidFill>
          <a:latin typeface="+mj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 kern="1200">
          <a:solidFill>
            <a:srgbClr val="4A452A"/>
          </a:solidFill>
          <a:latin typeface="+mj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4A452A"/>
          </a:solidFill>
          <a:latin typeface="+mj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17375E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17375E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ru-RU" smtClean="0">
                <a:solidFill>
                  <a:srgbClr val="000000"/>
                </a:solidFill>
              </a:rPr>
              <a:t>29.1.14</a:t>
            </a: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B86DE36-0A9B-4B35-9C0D-447A0B90EDAC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773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7.png"/><Relationship Id="rId7" Type="http://schemas.openxmlformats.org/officeDocument/2006/relationships/image" Target="../media/image5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4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7.png"/><Relationship Id="rId7" Type="http://schemas.openxmlformats.org/officeDocument/2006/relationships/image" Target="../media/image6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9.png"/><Relationship Id="rId5" Type="http://schemas.openxmlformats.org/officeDocument/2006/relationships/image" Target="../media/image49.png"/><Relationship Id="rId10" Type="http://schemas.openxmlformats.org/officeDocument/2006/relationships/image" Target="../media/image63.png"/><Relationship Id="rId4" Type="http://schemas.openxmlformats.org/officeDocument/2006/relationships/image" Target="../media/image48.png"/><Relationship Id="rId9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7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8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3.png"/><Relationship Id="rId5" Type="http://schemas.openxmlformats.org/officeDocument/2006/relationships/image" Target="../media/image84.png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I:\Шаблоны през\Шаблон кгиги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5559"/>
            <a:ext cx="9144000" cy="6883559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555776" y="2130425"/>
            <a:ext cx="5902424" cy="1470025"/>
          </a:xfrm>
        </p:spPr>
        <p:txBody>
          <a:bodyPr/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Иллюстрированный календарь 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483768" y="3717032"/>
            <a:ext cx="6120680" cy="1296144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defRPr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Обзор знаменательных и памятных дат, юбилеи русских и зарубежных писателей к планированию</a:t>
            </a:r>
          </a:p>
          <a:p>
            <a:pPr>
              <a:lnSpc>
                <a:spcPct val="120000"/>
              </a:lnSpc>
              <a:defRPr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работы  школьной библиотеки </a:t>
            </a:r>
          </a:p>
          <a:p>
            <a:pPr>
              <a:lnSpc>
                <a:spcPct val="120000"/>
              </a:lnSpc>
              <a:defRPr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на 2017– 2018 учебный год </a:t>
            </a:r>
          </a:p>
        </p:txBody>
      </p:sp>
      <p:sp>
        <p:nvSpPr>
          <p:cNvPr id="7" name="Подзаголовок 4"/>
          <p:cNvSpPr txBox="1">
            <a:spLocks/>
          </p:cNvSpPr>
          <p:nvPr/>
        </p:nvSpPr>
        <p:spPr>
          <a:xfrm>
            <a:off x="4427984" y="5733256"/>
            <a:ext cx="4392488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ru-RU" sz="1600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Ростов-на-Дону</a:t>
            </a:r>
          </a:p>
          <a:p>
            <a:pPr algn="ctr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ru-RU" sz="1600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2017</a:t>
            </a:r>
          </a:p>
        </p:txBody>
      </p:sp>
      <p:sp>
        <p:nvSpPr>
          <p:cNvPr id="8" name="Подзаголовок 4"/>
          <p:cNvSpPr txBox="1">
            <a:spLocks/>
          </p:cNvSpPr>
          <p:nvPr/>
        </p:nvSpPr>
        <p:spPr>
          <a:xfrm>
            <a:off x="2627784" y="620688"/>
            <a:ext cx="6264696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ru-RU" sz="1600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ГБУК РО «Ростовская областная детская библиотека имени В.М. </a:t>
            </a:r>
            <a:r>
              <a:rPr lang="ru-RU" sz="1600" dirty="0" err="1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Величкиной</a:t>
            </a:r>
            <a:r>
              <a:rPr lang="ru-RU" sz="1600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»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32979" y="2416047"/>
            <a:ext cx="17151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</a:rPr>
              <a:t>I </a:t>
            </a:r>
            <a:r>
              <a:rPr lang="ru-RU" sz="2800" b="1" dirty="0">
                <a:solidFill>
                  <a:prstClr val="black"/>
                </a:solidFill>
              </a:rPr>
              <a:t>четверть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2094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96652"/>
            <a:ext cx="8461634" cy="1351422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2017 год – </a:t>
            </a:r>
            <a:r>
              <a:rPr lang="ru-RU" sz="2400" b="1" dirty="0">
                <a:solidFill>
                  <a:srgbClr val="FF0000"/>
                </a:solidFill>
              </a:rPr>
              <a:t>105 лет со дня основания Государственного музея изобразительных искусств </a:t>
            </a:r>
            <a:r>
              <a:rPr lang="ru-RU" sz="2400" b="1" dirty="0" smtClean="0">
                <a:solidFill>
                  <a:srgbClr val="FF0000"/>
                </a:solidFill>
              </a:rPr>
              <a:t>имени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А</a:t>
            </a:r>
            <a:r>
              <a:rPr lang="ru-RU" sz="2400" b="1" dirty="0">
                <a:solidFill>
                  <a:srgbClr val="FF0000"/>
                </a:solidFill>
              </a:rPr>
              <a:t>. С. Пушкина (1912)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772816"/>
            <a:ext cx="5328592" cy="4586390"/>
          </a:xfrm>
        </p:spPr>
        <p:txBody>
          <a:bodyPr/>
          <a:lstStyle/>
          <a:p>
            <a:pPr indent="720000" algn="just">
              <a:buNone/>
            </a:pPr>
            <a:r>
              <a:rPr lang="ru-RU" sz="1800" dirty="0"/>
              <a:t>Государственный музей </a:t>
            </a:r>
            <a:r>
              <a:rPr lang="ru-RU" sz="1800" dirty="0" smtClean="0"/>
              <a:t>имени А.С</a:t>
            </a:r>
            <a:r>
              <a:rPr lang="ru-RU" sz="1800" dirty="0"/>
              <a:t>. Пушкина сегодня – один из признанных культурных центров Москвы и России. Помимо головного музея, ГМП включает </a:t>
            </a:r>
            <a:r>
              <a:rPr lang="ru-RU" sz="1800" dirty="0" smtClean="0"/>
              <a:t>ещё </a:t>
            </a:r>
            <a:r>
              <a:rPr lang="ru-RU" sz="1800" dirty="0"/>
              <a:t>пять      филиалов: Мемориальную квартиру А.С. Пушкина на Арбате, Мемориальную квартиру А. Белого на Арбате, Музей И.С. Тургенева на Остоженке, Дом-музей В.Л. Пушкина на Старой </a:t>
            </a:r>
            <a:r>
              <a:rPr lang="ru-RU" sz="1800" dirty="0" err="1"/>
              <a:t>Басманной</a:t>
            </a:r>
            <a:r>
              <a:rPr lang="ru-RU" sz="1800" dirty="0"/>
              <a:t> и Выставочные залы в Денежном переулке. Основной музейный комплекс располагается в замечательном архитектурном памятнике начала XIX века – городской дворянской усадьбе Хрущёвых-Селезнёвых на ул. Пречистенка, 12/2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pic>
        <p:nvPicPr>
          <p:cNvPr id="2050" name="Picture 2" descr="C:\Users\Администратор\Pictures\2017-06-08\Scan10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246191"/>
            <a:ext cx="1740473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780928"/>
            <a:ext cx="1768475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173" y="4149080"/>
            <a:ext cx="1652587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76262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rgbClr val="FFFF0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96652"/>
            <a:ext cx="8244681" cy="900113"/>
          </a:xfrm>
        </p:spPr>
        <p:txBody>
          <a:bodyPr/>
          <a:lstStyle/>
          <a:p>
            <a:r>
              <a:rPr lang="ru-RU" sz="2800" b="1" dirty="0" smtClean="0"/>
              <a:t>1 сентября – день рождения почтальона Печкина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28733" y="1593342"/>
            <a:ext cx="5326863" cy="4428000"/>
          </a:xfrm>
        </p:spPr>
        <p:txBody>
          <a:bodyPr/>
          <a:lstStyle/>
          <a:p>
            <a:r>
              <a:rPr lang="ru-RU" sz="2000" dirty="0"/>
              <a:t>Почтальон Игорь Иванович Печкин — персонаж произведений детского писателя Эдуарда Успенского и, на их основе, серии советских мультфильмов </a:t>
            </a:r>
            <a:r>
              <a:rPr lang="ru-RU" sz="2000" dirty="0" smtClean="0"/>
              <a:t>«</a:t>
            </a:r>
            <a:r>
              <a:rPr lang="ru-RU" sz="2000" dirty="0"/>
              <a:t>Трое из Простоквашино», «Каникулы в Простоквашино», «Зима в Простоквашино</a:t>
            </a:r>
            <a:r>
              <a:rPr lang="ru-RU" sz="2000" dirty="0" smtClean="0"/>
              <a:t>».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0660" y="5317757"/>
            <a:ext cx="33680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prstClr val="black"/>
                </a:solidFill>
              </a:rPr>
              <a:t>Городская скульптура</a:t>
            </a:r>
          </a:p>
          <a:p>
            <a:pPr algn="ctr"/>
            <a:r>
              <a:rPr lang="ru-RU" sz="1600" b="1" i="1" dirty="0" smtClean="0">
                <a:solidFill>
                  <a:prstClr val="black"/>
                </a:solidFill>
              </a:rPr>
              <a:t>ул. Советская,</a:t>
            </a:r>
          </a:p>
          <a:p>
            <a:pPr algn="ctr"/>
            <a:r>
              <a:rPr lang="ru-RU" sz="1600" b="1" i="1" dirty="0">
                <a:solidFill>
                  <a:prstClr val="black"/>
                </a:solidFill>
              </a:rPr>
              <a:t>г</a:t>
            </a:r>
            <a:r>
              <a:rPr lang="ru-RU" sz="1600" b="1" i="1" dirty="0" smtClean="0">
                <a:solidFill>
                  <a:prstClr val="black"/>
                </a:solidFill>
              </a:rPr>
              <a:t>. Ростов-на-Дону</a:t>
            </a:r>
            <a:endParaRPr lang="ru-RU" sz="1600" b="1" i="1" dirty="0">
              <a:solidFill>
                <a:prstClr val="black"/>
              </a:solidFill>
            </a:endParaRPr>
          </a:p>
        </p:txBody>
      </p:sp>
      <p:pic>
        <p:nvPicPr>
          <p:cNvPr id="1026" name="Picture 2" descr="C:\Users\Администратор\Desktop\IMG_20170604_0950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2754306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истратор\Pictures\2017-05-29\Scan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751" y="4167893"/>
            <a:ext cx="1780434" cy="229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дминистратор\Pictures\2017-05-29\Scan1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2714">
            <a:off x="3434520" y="4259767"/>
            <a:ext cx="1599644" cy="239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дминистратор\Pictures\2017-05-29\Scan10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4549">
            <a:off x="7096574" y="4223936"/>
            <a:ext cx="1516824" cy="229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78066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/>
              <a:t>Памятные даты России</a:t>
            </a:r>
            <a:endParaRPr lang="ru-RU" sz="4000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899592" y="1160748"/>
            <a:ext cx="7740860" cy="4536504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3 </a:t>
            </a:r>
            <a:r>
              <a:rPr lang="ru-RU" sz="2000" b="1" dirty="0">
                <a:solidFill>
                  <a:schemeClr val="tx1"/>
                </a:solidFill>
              </a:rPr>
              <a:t>сентября - День солидарности в борьбе с </a:t>
            </a:r>
            <a:r>
              <a:rPr lang="ru-RU" sz="2000" b="1" dirty="0" smtClean="0">
                <a:solidFill>
                  <a:schemeClr val="tx1"/>
                </a:solidFill>
              </a:rPr>
              <a:t>терроризмом.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Эта новая памятная дата России была установлена в соответствии с </a:t>
            </a:r>
            <a:r>
              <a:rPr lang="ru-RU" sz="2000" dirty="0" smtClean="0">
                <a:solidFill>
                  <a:schemeClr val="tx1"/>
                </a:solidFill>
              </a:rPr>
              <a:t>Федеральным </a:t>
            </a:r>
            <a:r>
              <a:rPr lang="ru-RU" sz="2000" dirty="0">
                <a:solidFill>
                  <a:schemeClr val="tx1"/>
                </a:solidFill>
              </a:rPr>
              <a:t>законом Российской Федерации «О днях воинской славы (победных днях) России» в редакции от 21 июля 2005 года. Она напрямую связана с событиями в Беслане 1—3 сентября 2004 года.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В </a:t>
            </a:r>
            <a:r>
              <a:rPr lang="ru-RU" sz="2000" dirty="0" smtClean="0">
                <a:solidFill>
                  <a:schemeClr val="tx1"/>
                </a:solidFill>
              </a:rPr>
              <a:t>День </a:t>
            </a:r>
            <a:r>
              <a:rPr lang="ru-RU" sz="2000" dirty="0">
                <a:solidFill>
                  <a:schemeClr val="tx1"/>
                </a:solidFill>
              </a:rPr>
              <a:t>солидарности в борьбе с терроризмом не только в Беслане, но и по всей стране вспоминают жертв террористических актов, а также сотрудников правоохранительных органов, погибших при выполнении служебного долга</a:t>
            </a:r>
            <a:r>
              <a:rPr lang="ru-RU" sz="2000" dirty="0" smtClean="0">
                <a:solidFill>
                  <a:schemeClr val="tx1"/>
                </a:solidFill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</a:rPr>
              <a:t>Разработан Комплексный план противодействия </a:t>
            </a:r>
            <a:r>
              <a:rPr lang="ru-RU" sz="2000" dirty="0">
                <a:solidFill>
                  <a:schemeClr val="tx1"/>
                </a:solidFill>
              </a:rPr>
              <a:t>идеологии терроризма </a:t>
            </a:r>
            <a:r>
              <a:rPr lang="ru-RU" sz="2000" dirty="0" smtClean="0">
                <a:solidFill>
                  <a:schemeClr val="tx1"/>
                </a:solidFill>
              </a:rPr>
              <a:t>в </a:t>
            </a:r>
            <a:r>
              <a:rPr lang="ru-RU" sz="2000" dirty="0">
                <a:solidFill>
                  <a:schemeClr val="tx1"/>
                </a:solidFill>
              </a:rPr>
              <a:t>Российской Федерации на 2013-2018 </a:t>
            </a:r>
            <a:r>
              <a:rPr lang="ru-RU" sz="2000" dirty="0" smtClean="0">
                <a:solidFill>
                  <a:schemeClr val="tx1"/>
                </a:solidFill>
              </a:rPr>
              <a:t>годы, утверждённый </a:t>
            </a:r>
            <a:r>
              <a:rPr lang="ru-RU" sz="2000" dirty="0">
                <a:solidFill>
                  <a:schemeClr val="tx1"/>
                </a:solidFill>
              </a:rPr>
              <a:t>Президентом РФ </a:t>
            </a:r>
            <a:r>
              <a:rPr lang="ru-RU" sz="2000" dirty="0" smtClean="0">
                <a:solidFill>
                  <a:schemeClr val="tx1"/>
                </a:solidFill>
              </a:rPr>
              <a:t>26.04.2013 г.</a:t>
            </a:r>
            <a:endParaRPr lang="ru-RU" sz="2000" dirty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000" dirty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45394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/>
              <a:t>5 сентября – 200 лет </a:t>
            </a:r>
            <a:r>
              <a:rPr lang="ru-RU" sz="2400" b="1" dirty="0"/>
              <a:t>со дня рождения русского писателя Алексея Константиновича Толстого (1817-1875)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9" y="1412776"/>
            <a:ext cx="5256584" cy="4824536"/>
          </a:xfrm>
        </p:spPr>
        <p:txBody>
          <a:bodyPr>
            <a:noAutofit/>
          </a:bodyPr>
          <a:lstStyle/>
          <a:p>
            <a:pPr algn="just"/>
            <a:r>
              <a:rPr lang="ru-RU" sz="1600" dirty="0"/>
              <a:t>Толстой Алексей </a:t>
            </a:r>
            <a:r>
              <a:rPr lang="ru-RU" sz="1600" dirty="0" smtClean="0"/>
              <a:t>Константинович </a:t>
            </a:r>
            <a:r>
              <a:rPr lang="ru-RU" sz="1600" dirty="0"/>
              <a:t>- граф, русский писатель, поэт, драматург, член-корреспондент Петербургской Академии наук. </a:t>
            </a:r>
            <a:endParaRPr lang="ru-RU" sz="1600" dirty="0" smtClean="0"/>
          </a:p>
          <a:p>
            <a:pPr algn="just"/>
            <a:r>
              <a:rPr lang="ru-RU" sz="1600" dirty="0"/>
              <a:t>Вместе с двоюродными братьями </a:t>
            </a:r>
            <a:r>
              <a:rPr lang="ru-RU" sz="1600" dirty="0" smtClean="0"/>
              <a:t>Жемчужниковыми </a:t>
            </a:r>
            <a:r>
              <a:rPr lang="ru-RU" sz="1600" dirty="0"/>
              <a:t>Алексей Толстой создал образ </a:t>
            </a:r>
            <a:r>
              <a:rPr lang="ru-RU" sz="1600" dirty="0" err="1"/>
              <a:t>Козьмы</a:t>
            </a:r>
            <a:r>
              <a:rPr lang="ru-RU" sz="1600" dirty="0"/>
              <a:t> Пруткова (1854). Из под его пера вышли исторический роман "Князь Серебряный" (1863) и сатирическая "История государства Российского" (1868). Алексей Толстой написал драматическую трилогию "Смерть Иоанна Грозного" (1866), "Царь </a:t>
            </a:r>
            <a:r>
              <a:rPr lang="ru-RU" sz="1600" dirty="0" smtClean="0"/>
              <a:t>Фёдор </a:t>
            </a:r>
            <a:r>
              <a:rPr lang="ru-RU" sz="1600" dirty="0"/>
              <a:t>Иоаннович" (1868) и "Царь Борис" (1870</a:t>
            </a:r>
            <a:r>
              <a:rPr lang="ru-RU" sz="1600" dirty="0" smtClean="0"/>
              <a:t>).</a:t>
            </a:r>
          </a:p>
          <a:p>
            <a:pPr algn="just"/>
            <a:r>
              <a:rPr lang="ru-RU" sz="1600" dirty="0"/>
              <a:t>Стихи Толстой начал сочинять в детстве и писал всю жизнь. Многие стихотворения Толстого по построению и языку близки к песне. Десятки из них положены на музыку М.А. </a:t>
            </a:r>
            <a:r>
              <a:rPr lang="ru-RU" sz="1600" dirty="0" smtClean="0"/>
              <a:t>Балакиревым, </a:t>
            </a:r>
            <a:r>
              <a:rPr lang="ru-RU" sz="1600" dirty="0" err="1" smtClean="0"/>
              <a:t>Н.А.Римским</a:t>
            </a:r>
            <a:r>
              <a:rPr lang="ru-RU" sz="1600" dirty="0" smtClean="0"/>
              <a:t>-Корсаковым</a:t>
            </a:r>
            <a:r>
              <a:rPr lang="ru-RU" sz="1600" dirty="0"/>
              <a:t>, П.И. Чайковским, </a:t>
            </a:r>
            <a:r>
              <a:rPr lang="ru-RU" sz="1600" dirty="0" err="1" smtClean="0"/>
              <a:t>М.П.Мусоргским</a:t>
            </a:r>
            <a:r>
              <a:rPr lang="ru-RU" sz="1600" dirty="0"/>
              <a:t>, А.Г. Рубинштейном, Ц.А. Кюи, </a:t>
            </a:r>
            <a:r>
              <a:rPr lang="ru-RU" sz="1600" dirty="0" err="1" smtClean="0"/>
              <a:t>С.И.Танеевым</a:t>
            </a:r>
            <a:r>
              <a:rPr lang="ru-RU" sz="1600" dirty="0"/>
              <a:t>.</a:t>
            </a:r>
          </a:p>
        </p:txBody>
      </p:sp>
      <p:pic>
        <p:nvPicPr>
          <p:cNvPr id="1026" name="Picture 2" descr="C:\Users\Администратор\Pictures\2017-01-20\Scan10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1210">
            <a:off x="6922532" y="3957688"/>
            <a:ext cx="1463786" cy="249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Администратор\Pictures\2017-06-08\Scan100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556791"/>
            <a:ext cx="1529546" cy="234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39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92B8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1044116"/>
          </a:xfrm>
        </p:spPr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7 сентября –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Международный день уничтожения военной игрушки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/>
              <a:t>Всемирный </a:t>
            </a:r>
            <a:r>
              <a:rPr lang="ru-RU" sz="2000" dirty="0" smtClean="0"/>
              <a:t>день </a:t>
            </a:r>
            <a:r>
              <a:rPr lang="ru-RU" sz="2000" dirty="0"/>
              <a:t>уничтожения военной игрушки (День отказа от военной игрушки) — международный день, который призван заменить игрушечные пистолеты, пулемёты, мечи, сабли, шпаги, ножи, дубинки, танки, </a:t>
            </a:r>
            <a:r>
              <a:rPr lang="ru-RU" sz="2000" dirty="0" smtClean="0"/>
              <a:t>самолёты </a:t>
            </a:r>
            <a:r>
              <a:rPr lang="ru-RU" sz="2000" dirty="0"/>
              <a:t>на игрушки не связанные с войной — плюшевых мишек, куклы, спортивные автомобили и другие. Этот день отмечается в основном в странах Европейского Союза, ежегодно, 7 сентября.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/>
              <a:t>Идея проведения Всемирного дня уничтожения военной игрушки принадлежит «Всемирной Ассоциации помощи сиротам и детям, лишённым родительской опеки». Именно эта благотворительная организация в 1987 году первой предложила учредить этот международный день </a:t>
            </a:r>
            <a:r>
              <a:rPr lang="ru-RU" sz="2000" dirty="0" smtClean="0"/>
              <a:t>7 сентября</a:t>
            </a:r>
            <a:r>
              <a:rPr lang="ru-RU" sz="2000" dirty="0"/>
              <a:t>. Впервые Всемирный день уничтожения военной игрушки отмечался в 1988 году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1026" name="Picture 2" descr="C:\Users\Администратор\Documents\дет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5805264"/>
            <a:ext cx="3395836" cy="90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истратор\Documents\машин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599" y="5677275"/>
            <a:ext cx="1457325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дминистратор\Documents\самолет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765151"/>
            <a:ext cx="1647825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дминистратор\Documents\солдат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61048"/>
            <a:ext cx="6858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Администратор\Documents\дет игрушки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25" y="2204864"/>
            <a:ext cx="854351" cy="135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13628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/>
              <a:t>Дни воинской славы России</a:t>
            </a:r>
            <a:endParaRPr lang="ru-RU" sz="4000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683568" y="1124744"/>
            <a:ext cx="7992888" cy="4896544"/>
          </a:xfrm>
        </p:spPr>
        <p:txBody>
          <a:bodyPr/>
          <a:lstStyle/>
          <a:p>
            <a:pPr lvl="0" algn="ctr"/>
            <a:r>
              <a:rPr lang="ru-RU" sz="1700" b="1" dirty="0" smtClean="0">
                <a:solidFill>
                  <a:prstClr val="black"/>
                </a:solidFill>
              </a:rPr>
              <a:t>8 сентября – День Бородинского сражения русской армии под командованием М.И. Кутузова с французской армией (1812 год)</a:t>
            </a:r>
            <a:endParaRPr lang="ru-RU" sz="1700" dirty="0" smtClean="0">
              <a:solidFill>
                <a:prstClr val="black"/>
              </a:solidFill>
            </a:endParaRPr>
          </a:p>
          <a:p>
            <a:r>
              <a:rPr lang="ru-RU" sz="1600" dirty="0"/>
              <a:t>Бородинское сражение </a:t>
            </a:r>
            <a:r>
              <a:rPr lang="ru-RU" sz="1600" dirty="0" smtClean="0"/>
              <a:t> </a:t>
            </a:r>
            <a:r>
              <a:rPr lang="ru-RU" sz="1600" dirty="0"/>
              <a:t>— крупнейшее сражение Отечественной войны 1812 года между русской и французской армиями. Сражение состоялось (26 августа) 7 сентября 1812 года у села Бородино, расположенного в 125 километрах западнее Москвы</a:t>
            </a:r>
            <a:r>
              <a:rPr lang="ru-RU" sz="1600" dirty="0" smtClean="0"/>
              <a:t>.</a:t>
            </a:r>
            <a:endParaRPr lang="ru-RU" sz="1600" dirty="0"/>
          </a:p>
          <a:p>
            <a:r>
              <a:rPr lang="ru-RU" sz="1600" dirty="0"/>
              <a:t>Сражение закончилось </a:t>
            </a:r>
            <a:r>
              <a:rPr lang="ru-RU" sz="1600" dirty="0" err="1" smtClean="0"/>
              <a:t>неопредёленным</a:t>
            </a:r>
            <a:r>
              <a:rPr lang="ru-RU" sz="1600" dirty="0" smtClean="0"/>
              <a:t> </a:t>
            </a:r>
            <a:r>
              <a:rPr lang="ru-RU" sz="1600" dirty="0"/>
              <a:t>для обеих сторон результатом. Французские войска под командованием Наполеона не смогли одержать решающую победу над русскими войсками под командованием генерала Михаила Кутузова, достаточную для победы во всей кампании. </a:t>
            </a:r>
          </a:p>
          <a:p>
            <a:r>
              <a:rPr lang="ru-RU" sz="1600" dirty="0"/>
              <a:t>Последовавшее отступление русской армии после сражения было продиктовано стратегическими соображениями и в конечном итоге привело к поражению Наполеона</a:t>
            </a:r>
            <a:r>
              <a:rPr lang="ru-RU" sz="1600" dirty="0" smtClean="0"/>
              <a:t>.</a:t>
            </a:r>
            <a:endParaRPr lang="ru-RU" sz="1600" dirty="0"/>
          </a:p>
          <a:p>
            <a:r>
              <a:rPr lang="ru-RU" sz="1600" dirty="0"/>
              <a:t>Бородинское сражение считается одним из самых кровопролитных сражений 19 века. По самым скромным оценкам совокупных потерь, каждый час на поле погибало 8500 человек, или каждую минуту — рота солдат. Некоторые дивизии потеряли до 80% состава. Со стороны французов было сделано 60 тысяч пушечных и почти полтора миллиона ружейных выстрелов. Не случайно Наполеон назвал сражение под Бородино самым великим своим сражением, хотя его результаты более чем скромны для привыкшего к победам великого полководца.</a:t>
            </a:r>
          </a:p>
        </p:txBody>
      </p:sp>
    </p:spTree>
    <p:extLst>
      <p:ext uri="{BB962C8B-B14F-4D97-AF65-F5344CB8AC3E}">
        <p14:creationId xmlns:p14="http://schemas.microsoft.com/office/powerpoint/2010/main" val="371852194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/>
              <a:t>10 сентября – </a:t>
            </a:r>
            <a:r>
              <a:rPr lang="ru-RU" sz="2400" b="1" dirty="0"/>
              <a:t>145 лет со дня рождения русского писателя, путешественника и </a:t>
            </a:r>
            <a:r>
              <a:rPr lang="ru-RU" sz="2400" b="1" dirty="0" smtClean="0"/>
              <a:t>этнографа</a:t>
            </a:r>
            <a:br>
              <a:rPr lang="ru-RU" sz="2400" b="1" dirty="0" smtClean="0"/>
            </a:br>
            <a:r>
              <a:rPr lang="ru-RU" sz="2400" b="1" dirty="0" smtClean="0"/>
              <a:t>Владимира </a:t>
            </a:r>
            <a:r>
              <a:rPr lang="ru-RU" sz="2400" b="1" dirty="0" err="1"/>
              <a:t>Клавдиевича</a:t>
            </a:r>
            <a:r>
              <a:rPr lang="ru-RU" sz="2400" b="1" dirty="0"/>
              <a:t> Арсеньева (1872-1930)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12393"/>
            <a:ext cx="6048671" cy="4824536"/>
          </a:xfrm>
        </p:spPr>
        <p:txBody>
          <a:bodyPr>
            <a:noAutofit/>
          </a:bodyPr>
          <a:lstStyle/>
          <a:p>
            <a:pPr algn="just"/>
            <a:r>
              <a:rPr lang="ru-RU" sz="1800" dirty="0"/>
              <a:t>Владимир </a:t>
            </a:r>
            <a:r>
              <a:rPr lang="ru-RU" sz="1800" dirty="0" err="1"/>
              <a:t>Клавдиевич</a:t>
            </a:r>
            <a:r>
              <a:rPr lang="ru-RU" sz="1800" dirty="0"/>
              <a:t> Арсеньев - российский исследователь Дальнего Востока, писатель и географ. Он изучал в 1902-1903 гг. Южное Приморье, а в 1906-1910 гг. - горы Сихотэ-Алиня. Арсеньев в отечественной научно-художественной литературе является одним из основоположников краеведческого течения. Им были изданы книги: в 1921 г. - «По Уссурийскому краю», в 1937 г. - «В горах Сихотэ-Алиня» и в 1923 г. - «</a:t>
            </a:r>
            <a:r>
              <a:rPr lang="ru-RU" sz="1800" dirty="0" err="1"/>
              <a:t>Дерсу</a:t>
            </a:r>
            <a:r>
              <a:rPr lang="ru-RU" sz="1800" dirty="0"/>
              <a:t> </a:t>
            </a:r>
            <a:r>
              <a:rPr lang="ru-RU" sz="1800" dirty="0" err="1"/>
              <a:t>Узала</a:t>
            </a:r>
            <a:r>
              <a:rPr lang="ru-RU" sz="1800" dirty="0"/>
              <a:t>» и другие</a:t>
            </a:r>
            <a:r>
              <a:rPr lang="ru-RU" sz="1800" dirty="0" smtClean="0"/>
              <a:t>.</a:t>
            </a:r>
          </a:p>
          <a:p>
            <a:pPr algn="just"/>
            <a:r>
              <a:rPr lang="ru-RU" sz="1800" dirty="0"/>
              <a:t>Владимир </a:t>
            </a:r>
            <a:r>
              <a:rPr lang="ru-RU" sz="1800" dirty="0" err="1" smtClean="0"/>
              <a:t>Клавдиевич</a:t>
            </a:r>
            <a:r>
              <a:rPr lang="ru-RU" sz="1800" dirty="0"/>
              <a:t> </a:t>
            </a:r>
            <a:r>
              <a:rPr lang="ru-RU" sz="1800" dirty="0" smtClean="0"/>
              <a:t>— натуралист</a:t>
            </a:r>
            <a:r>
              <a:rPr lang="ru-RU" sz="1800" dirty="0"/>
              <a:t>, путешественник, этнограф, писатель-гуманист, популяризатор науки, исследователь Дальнего Востока; член Русского Географического общества (1909), почетный член Вашингтонского национального и Британского Королевского географических обществ (1919). </a:t>
            </a:r>
          </a:p>
        </p:txBody>
      </p:sp>
      <p:pic>
        <p:nvPicPr>
          <p:cNvPr id="1026" name="Picture 2" descr="C:\Users\Администратор\Pictures\2017-01-25\Scan10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732" y="1484784"/>
            <a:ext cx="1409764" cy="213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истратор\Pictures\2017-01-25\Scan10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842272"/>
            <a:ext cx="1912053" cy="271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54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/>
              <a:t>Дни воинской славы России</a:t>
            </a:r>
            <a:endParaRPr lang="ru-RU" sz="4000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935596" y="1340768"/>
            <a:ext cx="7740860" cy="4680520"/>
          </a:xfrm>
        </p:spPr>
        <p:txBody>
          <a:bodyPr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11 </a:t>
            </a:r>
            <a:r>
              <a:rPr lang="ru-RU" sz="1600" b="1" dirty="0">
                <a:solidFill>
                  <a:schemeClr val="tx1"/>
                </a:solidFill>
              </a:rPr>
              <a:t>сентября - День победы русской эскадры под командованием Ф.Ф. Ушакова над турецкой эскадрой у мыса </a:t>
            </a:r>
            <a:r>
              <a:rPr lang="ru-RU" sz="1600" b="1" dirty="0" err="1">
                <a:solidFill>
                  <a:schemeClr val="tx1"/>
                </a:solidFill>
              </a:rPr>
              <a:t>Тендра</a:t>
            </a:r>
            <a:r>
              <a:rPr lang="ru-RU" sz="1600" b="1" dirty="0">
                <a:solidFill>
                  <a:schemeClr val="tx1"/>
                </a:solidFill>
              </a:rPr>
              <a:t> (1790 год</a:t>
            </a:r>
            <a:r>
              <a:rPr lang="ru-RU" sz="1600" b="1" dirty="0" smtClean="0">
                <a:solidFill>
                  <a:schemeClr val="tx1"/>
                </a:solidFill>
              </a:rPr>
              <a:t>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Потери эскадры Ушакова, насчитывавшей 10 линейных кораблей, 6 фрегатов, 1 бомбардирский корабль и 20 вспомогательных судов, оснащённых в сумме 830 пушками, составили 21 человек убитым и 25 ранеными. Эскадра Хусейн-паши, состоявшая из 14 линейных кораблей, 8 фрегатов и 23 вспомогательных судов, имевших в общей сложности 1400 пушек, потеряла 2 линейных и 3 вспомогательных корабля утопленными, а также более 2000 моряков убитыми. Кроме того, русские захватили один линейный и несколько вспомогательных кораблей. Ещё несколько турецких судов, сумевших сбежать от эскадры Ушакова, получили серьёзные повреждения.</a:t>
            </a:r>
            <a:endParaRPr lang="ru-RU" sz="1600" dirty="0" smtClean="0">
              <a:solidFill>
                <a:schemeClr val="tx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Победа эскадры Фёдора Ушакова в сражении при </a:t>
            </a:r>
            <a:r>
              <a:rPr lang="ru-RU" sz="1600" dirty="0" err="1">
                <a:solidFill>
                  <a:schemeClr val="tx1"/>
                </a:solidFill>
              </a:rPr>
              <a:t>Тендре</a:t>
            </a:r>
            <a:r>
              <a:rPr lang="ru-RU" sz="1600" dirty="0">
                <a:solidFill>
                  <a:schemeClr val="tx1"/>
                </a:solidFill>
              </a:rPr>
              <a:t> лишила турецкую армию помощи флота, что развязало руки Днепровской флотилии, сыгравшей важную роль при взятии Измаила в декабре 1790 года русскими войсками под командованием Александра Суворова</a:t>
            </a:r>
            <a:r>
              <a:rPr lang="ru-RU" sz="1600" dirty="0" smtClean="0">
                <a:solidFill>
                  <a:schemeClr val="tx1"/>
                </a:solidFill>
              </a:rPr>
              <a:t>.</a:t>
            </a:r>
            <a:endParaRPr lang="ru-RU" sz="1600" dirty="0">
              <a:solidFill>
                <a:schemeClr val="tx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Русско-турецкая война 1787–1791 года закончилась безоговорочной победой России, во многом предопределённой морскими победами русского флота под командованием Фёдора Ушакова.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700" dirty="0">
              <a:solidFill>
                <a:schemeClr val="tx1"/>
              </a:solidFill>
            </a:endParaRP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05061498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/>
              <a:t>11 сентября – </a:t>
            </a:r>
            <a:r>
              <a:rPr lang="ru-RU" sz="2400" b="1" dirty="0"/>
              <a:t>135 лет со дня рождения русского писателя Бориса Степановича Житкова (1882-1938)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991" y="1268760"/>
            <a:ext cx="5256584" cy="5336510"/>
          </a:xfrm>
        </p:spPr>
        <p:txBody>
          <a:bodyPr>
            <a:noAutofit/>
          </a:bodyPr>
          <a:lstStyle/>
          <a:p>
            <a:pPr marL="0" indent="457200" algn="just">
              <a:buNone/>
            </a:pPr>
            <a:r>
              <a:rPr lang="ru-RU" sz="2000" dirty="0"/>
              <a:t>Впервые рассказ Житкова был опубликован в 1924 году. Свои познания и впечатления от путешествий он выражал в произведениях. Так в биографии Бориса Житкова было создано множество серий приключенческих и поучительных рассказов. Среди известнейших его изданий: «Злое море» (1924), «Морские истории» (1925), </a:t>
            </a:r>
          </a:p>
          <a:p>
            <a:pPr marL="0" indent="457200" algn="just">
              <a:buNone/>
            </a:pPr>
            <a:r>
              <a:rPr lang="ru-RU" sz="2000" dirty="0" smtClean="0"/>
              <a:t>Творчество </a:t>
            </a:r>
            <a:r>
              <a:rPr lang="ru-RU" sz="2000" dirty="0"/>
              <a:t>Житкова, классика отечественной детской и анималистической (в продолжение традиций Л. Н. Толстого и </a:t>
            </a:r>
            <a:r>
              <a:rPr lang="ru-RU" sz="2000" dirty="0" err="1"/>
              <a:t>А.П.Чехова</a:t>
            </a:r>
            <a:r>
              <a:rPr lang="ru-RU" sz="2000" dirty="0"/>
              <a:t>) словесности, которого можно, наряду с В. В. Бианки и Е. И. </a:t>
            </a:r>
            <a:r>
              <a:rPr lang="ru-RU" sz="2000" dirty="0" err="1"/>
              <a:t>Чарушиным</a:t>
            </a:r>
            <a:r>
              <a:rPr lang="ru-RU" sz="2000" dirty="0"/>
              <a:t>, считать также основоположником научно-художественного жанра в детской литературе, оказало существенное влияние на многих детских писателей.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410" y="4381145"/>
            <a:ext cx="1589902" cy="22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Администратор\Pictures\2017-01-18\Scan100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096" y="1628800"/>
            <a:ext cx="1597559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дминистратор\Pictures\2017-01-18\Scan10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268760"/>
            <a:ext cx="1453204" cy="2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Администратор\Pictures\2017-01-18\Scan100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524194"/>
            <a:ext cx="1482767" cy="174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05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Shape 1"/>
          <p:cNvSpPr txBox="1"/>
          <p:nvPr/>
        </p:nvSpPr>
        <p:spPr>
          <a:xfrm>
            <a:off x="827584" y="188640"/>
            <a:ext cx="7848872" cy="1142640"/>
          </a:xfrm>
          <a:prstGeom prst="rect">
            <a:avLst/>
          </a:prstGeom>
        </p:spPr>
        <p:txBody>
          <a:bodyPr/>
          <a:lstStyle/>
          <a:p>
            <a:pPr algn="ctr">
              <a:buSzPct val="128000"/>
              <a:buFont typeface="Georgia"/>
              <a:buChar char="*"/>
            </a:pPr>
            <a:r>
              <a:rPr lang="ru-RU" sz="2400" b="1" dirty="0">
                <a:solidFill>
                  <a:prstClr val="black"/>
                </a:solidFill>
              </a:rPr>
              <a:t>11 сентября – 155 лет со дня рождения американского писателя-новеллиста О. Генри</a:t>
            </a:r>
          </a:p>
          <a:p>
            <a:pPr algn="ctr">
              <a:buSzPct val="128000"/>
            </a:pPr>
            <a:r>
              <a:rPr lang="ru-RU" sz="2400" b="1" dirty="0">
                <a:solidFill>
                  <a:prstClr val="black"/>
                </a:solidFill>
              </a:rPr>
              <a:t>(н. и. Уильям Сидни Портер) (1862-1910)</a:t>
            </a:r>
            <a:endParaRPr sz="2400" dirty="0">
              <a:solidFill>
                <a:prstClr val="black"/>
              </a:solidFill>
            </a:endParaRPr>
          </a:p>
        </p:txBody>
      </p:sp>
      <p:sp>
        <p:nvSpPr>
          <p:cNvPr id="168" name="TextShape 2"/>
          <p:cNvSpPr txBox="1"/>
          <p:nvPr/>
        </p:nvSpPr>
        <p:spPr>
          <a:xfrm>
            <a:off x="936000" y="2069640"/>
            <a:ext cx="3123000" cy="34743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9" name="TextShape 3"/>
          <p:cNvSpPr txBox="1"/>
          <p:nvPr/>
        </p:nvSpPr>
        <p:spPr>
          <a:xfrm>
            <a:off x="4392000" y="2160000"/>
            <a:ext cx="3123000" cy="34743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3"/>
          </p:nvPr>
        </p:nvSpPr>
        <p:spPr>
          <a:xfrm>
            <a:off x="467543" y="1556792"/>
            <a:ext cx="6192689" cy="4882309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О. Генри — известный американский писатель. </a:t>
            </a:r>
            <a:r>
              <a:rPr lang="ru-RU" dirty="0" smtClean="0"/>
              <a:t>Он </a:t>
            </a:r>
            <a:r>
              <a:rPr lang="ru-RU" dirty="0"/>
              <a:t>родился и жил в Америке, сменил много профессий, путешествовал, сидел в тюрьме. Завоевал популярность своими короткими рассказами с неожиданным концом. Самые известные рассказы О. Генри: </a:t>
            </a:r>
            <a:r>
              <a:rPr lang="ru-RU" dirty="0" smtClean="0"/>
              <a:t>«Дары волхвов», «Последний лист», «Вождь краснокожих» и другие.</a:t>
            </a:r>
          </a:p>
          <a:p>
            <a:r>
              <a:rPr lang="ru-RU" dirty="0" smtClean="0"/>
              <a:t>Всего </a:t>
            </a:r>
            <a:r>
              <a:rPr lang="ru-RU" dirty="0"/>
              <a:t>автором было написано 273 рассказа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Лучшие экранизации </a:t>
            </a:r>
            <a:r>
              <a:rPr lang="ru-RU" dirty="0"/>
              <a:t>произведений великого  </a:t>
            </a:r>
            <a:r>
              <a:rPr lang="ru-RU" dirty="0" smtClean="0"/>
              <a:t>писателя:</a:t>
            </a:r>
          </a:p>
          <a:p>
            <a:r>
              <a:rPr lang="ru-RU" dirty="0"/>
              <a:t>«Вождь краснокожих и другие...» (1952</a:t>
            </a:r>
            <a:r>
              <a:rPr lang="ru-RU" dirty="0" smtClean="0"/>
              <a:t>),</a:t>
            </a:r>
          </a:p>
          <a:p>
            <a:r>
              <a:rPr lang="ru-RU" dirty="0"/>
              <a:t>«Деловые люди» (1962</a:t>
            </a:r>
            <a:r>
              <a:rPr lang="ru-RU" dirty="0" smtClean="0"/>
              <a:t>),</a:t>
            </a:r>
          </a:p>
          <a:p>
            <a:r>
              <a:rPr lang="ru-RU" dirty="0"/>
              <a:t>«Джентльмены, которым не повезло» (1977</a:t>
            </a:r>
            <a:r>
              <a:rPr lang="ru-RU" dirty="0" smtClean="0"/>
              <a:t>),</a:t>
            </a:r>
          </a:p>
          <a:p>
            <a:r>
              <a:rPr lang="ru-RU" dirty="0"/>
              <a:t>«Короли и капуста» (</a:t>
            </a:r>
            <a:r>
              <a:rPr lang="ru-RU" dirty="0" smtClean="0"/>
              <a:t>1978),</a:t>
            </a:r>
          </a:p>
          <a:p>
            <a:r>
              <a:rPr lang="ru-RU" dirty="0"/>
              <a:t> «Трест, который лопнул» (1982</a:t>
            </a:r>
            <a:r>
              <a:rPr lang="ru-RU" dirty="0" smtClean="0"/>
              <a:t>),</a:t>
            </a:r>
          </a:p>
          <a:p>
            <a:r>
              <a:rPr lang="ru-RU" dirty="0"/>
              <a:t>«Безжалостные люди» (1986</a:t>
            </a:r>
            <a:r>
              <a:rPr lang="ru-RU" dirty="0" smtClean="0"/>
              <a:t>).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443" y="2420888"/>
            <a:ext cx="1672474" cy="247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405518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3" descr="3D_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00675"/>
            <a:ext cx="13716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2"/>
          <p:cNvSpPr txBox="1">
            <a:spLocks/>
          </p:cNvSpPr>
          <p:nvPr/>
        </p:nvSpPr>
        <p:spPr bwMode="auto">
          <a:xfrm>
            <a:off x="555570" y="142830"/>
            <a:ext cx="800105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6286500" algn="l"/>
              </a:tabLst>
              <a:defRPr/>
            </a:pPr>
            <a:r>
              <a:rPr lang="ru-RU" sz="2400" b="1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2400" b="1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000" b="1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В помощь планированию</a:t>
            </a:r>
            <a:r>
              <a:rPr lang="ru-RU" sz="2000" b="1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000" b="1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работы школьных библиотек на 2017-2018 учебный  год</a:t>
            </a:r>
            <a:r>
              <a:rPr lang="ru-RU" sz="2000" b="1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Arial" pitchFamily="34" charset="0"/>
              </a:rPr>
              <a:t/>
            </a:r>
            <a:br>
              <a:rPr lang="ru-RU" sz="2000" b="1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Arial" pitchFamily="34" charset="0"/>
              </a:rPr>
            </a:br>
            <a:endParaRPr lang="ru-RU" sz="2000" b="1" cap="all" dirty="0">
              <a:ln w="90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73063" y="2881283"/>
            <a:ext cx="839787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449263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Успешной и эффективной библиотечно-информационная деятельность может быть при условии сотрудничества  с педагогами и родителями и ориентации на качественное удовлетворение запросов, что в свою очередь зависит от использования инновационных форм</a:t>
            </a:r>
            <a:r>
              <a:rPr lang="ru-RU" sz="2000" dirty="0">
                <a:solidFill>
                  <a:srgbClr val="222222"/>
                </a:solidFill>
                <a:latin typeface="Arial" charset="0"/>
                <a:cs typeface="Times New Roman" pitchFamily="18" charset="0"/>
              </a:rPr>
              <a:t> </a:t>
            </a:r>
            <a:r>
              <a:rPr lang="ru-RU" sz="20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и методов работы, особенно интерактивных. </a:t>
            </a:r>
            <a:endParaRPr lang="ru-RU" sz="105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indent="449263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Целесообразно планировать работу с </a:t>
            </a:r>
            <a:r>
              <a:rPr lang="ru-RU" sz="2000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учётом </a:t>
            </a:r>
            <a:r>
              <a:rPr lang="ru-RU" sz="20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акций по проведению десятилетий, юбилеев, праздников, объявленных международными организациями, Президентом и Правительством Российской Федерации, а также </a:t>
            </a:r>
            <a:r>
              <a:rPr lang="ru-RU" sz="2000" dirty="0">
                <a:solidFill>
                  <a:srgbClr val="222222"/>
                </a:solidFill>
                <a:latin typeface="Arial" charset="0"/>
                <a:cs typeface="Times New Roman" pitchFamily="18" charset="0"/>
              </a:rPr>
              <a:t>–</a:t>
            </a:r>
            <a:r>
              <a:rPr lang="ru-RU" sz="20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федеральных и региональных программ.</a:t>
            </a:r>
            <a:endParaRPr lang="ru-RU" sz="28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300038" y="1347788"/>
            <a:ext cx="8507412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Планировать  работу </a:t>
            </a:r>
            <a:r>
              <a:rPr lang="ru-RU" alt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школьной библиотеки рекомендуем </a:t>
            </a:r>
            <a:r>
              <a:rPr lang="ru-RU" alt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соответствии с юбилейными литературными и памятными датами года и основными направлениями библиотечной деятельности, главной  задачей</a:t>
            </a:r>
            <a:r>
              <a:rPr lang="ru-RU" alt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ставя </a:t>
            </a:r>
            <a:r>
              <a:rPr lang="ru-RU" alt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перед </a:t>
            </a:r>
            <a:r>
              <a:rPr lang="ru-RU" alt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собой </a:t>
            </a:r>
            <a:r>
              <a:rPr lang="ru-RU" altLang="ru-RU" sz="2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привлечение детей к чтению, </a:t>
            </a:r>
            <a:r>
              <a:rPr lang="ru-RU" altLang="ru-RU" sz="20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привитие </a:t>
            </a:r>
            <a:r>
              <a:rPr lang="ru-RU" altLang="ru-RU" sz="2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любви к книге,  воспитание информационной культуры.</a:t>
            </a:r>
            <a:endParaRPr lang="ru-RU" alt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97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14852" y="1337169"/>
            <a:ext cx="5789596" cy="5304807"/>
          </a:xfrm>
        </p:spPr>
        <p:txBody>
          <a:bodyPr>
            <a:noAutofit/>
          </a:bodyPr>
          <a:lstStyle/>
          <a:p>
            <a:pPr algn="just">
              <a:tabLst>
                <a:tab pos="0" algn="l"/>
              </a:tabLst>
            </a:pPr>
            <a:r>
              <a:rPr lang="ru-RU" sz="1500" b="1" dirty="0" smtClean="0"/>
              <a:t>13 сентября – </a:t>
            </a:r>
            <a:r>
              <a:rPr lang="ru-RU" sz="1500" b="1" dirty="0"/>
              <a:t>80 лет </a:t>
            </a:r>
            <a:r>
              <a:rPr lang="ru-RU" sz="1500" b="1" dirty="0" smtClean="0"/>
              <a:t>со дня образования Ростовской </a:t>
            </a:r>
            <a:r>
              <a:rPr lang="ru-RU" sz="1500" b="1" dirty="0"/>
              <a:t>области (1937</a:t>
            </a:r>
            <a:r>
              <a:rPr lang="ru-RU" sz="1500" b="1" dirty="0" smtClean="0"/>
              <a:t>).</a:t>
            </a:r>
            <a:r>
              <a:rPr lang="ru-RU" sz="1500" b="1" dirty="0"/>
              <a:t/>
            </a:r>
            <a:br>
              <a:rPr lang="ru-RU" sz="1500" b="1" dirty="0"/>
            </a:br>
            <a:r>
              <a:rPr lang="ru-RU" sz="1500" dirty="0"/>
              <a:t>Ростовская область - субъект Российской Федерации на юге Европейской части России, входит в состав Южного федерального округа. </a:t>
            </a:r>
            <a:br>
              <a:rPr lang="ru-RU" sz="1500" dirty="0"/>
            </a:br>
            <a:r>
              <a:rPr lang="ru-RU" sz="1500" dirty="0"/>
              <a:t/>
            </a:r>
            <a:br>
              <a:rPr lang="ru-RU" sz="1500" dirty="0"/>
            </a:br>
            <a:r>
              <a:rPr lang="ru-RU" sz="1500" dirty="0" smtClean="0"/>
              <a:t>Среди </a:t>
            </a:r>
            <a:r>
              <a:rPr lang="ru-RU" sz="1500" dirty="0"/>
              <a:t>других крупных территориальных образований Российской Федерации область выделяется высоким </a:t>
            </a:r>
            <a:r>
              <a:rPr lang="ru-RU" sz="1500" dirty="0" smtClean="0"/>
              <a:t>научно-производственным, ресурсным </a:t>
            </a:r>
            <a:r>
              <a:rPr lang="ru-RU" sz="1500" dirty="0"/>
              <a:t>и финансовым потенциалом.</a:t>
            </a:r>
            <a:br>
              <a:rPr lang="ru-RU" sz="1500" dirty="0"/>
            </a:br>
            <a:r>
              <a:rPr lang="ru-RU" sz="1500" dirty="0"/>
              <a:t/>
            </a:r>
            <a:br>
              <a:rPr lang="ru-RU" sz="1500" dirty="0"/>
            </a:br>
            <a:r>
              <a:rPr lang="ru-RU" sz="1500" dirty="0"/>
              <a:t>Развитие экономики области основывается на воздействии таких факторов, как выгодное экономико-географическое положение (связь центра России с Северным Кавказом и Закавказьем), наличие природных ресурсов, исторически благоприятные условия развития, высокая обеспеченность трудовыми ресурсами, хорошо развитая транспортная инфраструктура. По темпам экономических преобразований последних лет и </a:t>
            </a:r>
            <a:r>
              <a:rPr lang="ru-RU" sz="1500" dirty="0" smtClean="0"/>
              <a:t>объёмам </a:t>
            </a:r>
            <a:r>
              <a:rPr lang="ru-RU" sz="1500" dirty="0"/>
              <a:t>выпуска товаров и услуг область занимает одну из ведущих позиций, как в Южном федеральном округе, так и в России </a:t>
            </a:r>
            <a:r>
              <a:rPr lang="ru-RU" sz="1500" dirty="0" smtClean="0"/>
              <a:t>в целом.</a:t>
            </a:r>
            <a:r>
              <a:rPr lang="ru-RU" sz="1500" dirty="0"/>
              <a:t/>
            </a:r>
            <a:br>
              <a:rPr lang="ru-RU" sz="1500" dirty="0"/>
            </a:br>
            <a:r>
              <a:rPr lang="ru-RU" sz="1500" dirty="0"/>
              <a:t>По территории области протекает Дон - одна из крупнейших рек Европы, с многочисленными рукавами и притоками.</a:t>
            </a:r>
            <a:r>
              <a:rPr lang="ru-RU" sz="1500" dirty="0" smtClean="0"/>
              <a:t/>
            </a:r>
            <a:br>
              <a:rPr lang="ru-RU" sz="1500" dirty="0" smtClean="0"/>
            </a:br>
            <a:endParaRPr lang="ru-RU" sz="15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369690" y="293053"/>
            <a:ext cx="6264696" cy="1044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b="1" dirty="0">
                <a:solidFill>
                  <a:srgbClr val="005BD3">
                    <a:lumMod val="60000"/>
                    <a:lumOff val="40000"/>
                  </a:srgbClr>
                </a:solidFill>
                <a:latin typeface="Cassandra" pitchFamily="66" charset="0"/>
                <a:cs typeface="Arial" pitchFamily="34" charset="0"/>
              </a:rPr>
              <a:t>Краеведческие памятные даты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2" y="1052736"/>
            <a:ext cx="1313091" cy="1929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619" y="2442497"/>
            <a:ext cx="1178233" cy="1603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81" y="4365104"/>
            <a:ext cx="1980916" cy="198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Z:\Рыбак\Логотип\80 лет РО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386" y="100735"/>
            <a:ext cx="2114078" cy="158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1732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7849" y="1124744"/>
            <a:ext cx="6912768" cy="3312368"/>
          </a:xfrm>
        </p:spPr>
        <p:txBody>
          <a:bodyPr>
            <a:no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smtClean="0"/>
              <a:t>16-17 сентября 2017 года – День </a:t>
            </a:r>
            <a:r>
              <a:rPr lang="ru-RU" sz="2400" dirty="0"/>
              <a:t>города </a:t>
            </a:r>
            <a:r>
              <a:rPr lang="ru-RU" sz="2400" dirty="0" smtClean="0"/>
              <a:t>Ростова-на-Дону.  268 </a:t>
            </a:r>
            <a:r>
              <a:rPr lang="ru-RU" sz="2400" dirty="0"/>
              <a:t>лет городу Ростову-на-Дону (1749). Крупнейший город на юге Российской Федерации, административный центр Ростовской области и Южного федерального округа. Город воинской славы. Основан грамотой императрицы Елизаветы Петровны от 15 декабря 1749 года.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755576" y="296652"/>
            <a:ext cx="8208912" cy="1044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b="1" dirty="0">
                <a:solidFill>
                  <a:srgbClr val="005BD3">
                    <a:lumMod val="60000"/>
                    <a:lumOff val="40000"/>
                  </a:srgbClr>
                </a:solidFill>
                <a:latin typeface="Cassandra" pitchFamily="66" charset="0"/>
                <a:cs typeface="Arial" pitchFamily="34" charset="0"/>
              </a:rPr>
              <a:t>Краеведческие памятные даты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89040"/>
            <a:ext cx="1673014" cy="2305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Администратор\Pictures\2017-02-02\Scan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12597"/>
            <a:ext cx="1179151" cy="217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дминистратор\Pictures\2017-02-02\Scan100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661723"/>
            <a:ext cx="1455724" cy="204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005064"/>
            <a:ext cx="4101480" cy="2307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64088" y="6441749"/>
            <a:ext cx="28083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Фото с сайта </a:t>
            </a:r>
            <a:r>
              <a:rPr lang="en-US" sz="1200" dirty="0" smtClean="0"/>
              <a:t>rodb-v.ru</a:t>
            </a:r>
            <a:r>
              <a:rPr lang="ru-RU" sz="1200" dirty="0" smtClean="0"/>
              <a:t>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9957083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Shape 1"/>
          <p:cNvSpPr txBox="1"/>
          <p:nvPr/>
        </p:nvSpPr>
        <p:spPr>
          <a:xfrm>
            <a:off x="179512" y="329567"/>
            <a:ext cx="6660368" cy="720080"/>
          </a:xfrm>
          <a:prstGeom prst="rect">
            <a:avLst/>
          </a:prstGeom>
        </p:spPr>
        <p:txBody>
          <a:bodyPr/>
          <a:lstStyle/>
          <a:p>
            <a:pPr>
              <a:buSzPct val="128000"/>
              <a:buFont typeface="Georgia"/>
              <a:buChar char="*"/>
            </a:pPr>
            <a:r>
              <a:rPr lang="ru-RU" sz="2400" b="1" dirty="0">
                <a:solidFill>
                  <a:prstClr val="black"/>
                </a:solidFill>
              </a:rPr>
              <a:t>16 сентября – день рождения Джульетты</a:t>
            </a:r>
            <a:endParaRPr sz="2400" dirty="0">
              <a:solidFill>
                <a:prstClr val="black"/>
              </a:solidFill>
            </a:endParaRPr>
          </a:p>
        </p:txBody>
      </p:sp>
      <p:sp>
        <p:nvSpPr>
          <p:cNvPr id="168" name="TextShape 2"/>
          <p:cNvSpPr txBox="1"/>
          <p:nvPr/>
        </p:nvSpPr>
        <p:spPr>
          <a:xfrm>
            <a:off x="936000" y="2069640"/>
            <a:ext cx="3123000" cy="34743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9" name="TextShape 3"/>
          <p:cNvSpPr txBox="1"/>
          <p:nvPr/>
        </p:nvSpPr>
        <p:spPr>
          <a:xfrm>
            <a:off x="4392000" y="2160000"/>
            <a:ext cx="3123000" cy="34743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3"/>
          </p:nvPr>
        </p:nvSpPr>
        <p:spPr>
          <a:xfrm>
            <a:off x="467544" y="1124745"/>
            <a:ext cx="5485956" cy="5314356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 smtClean="0"/>
              <a:t>Итальянский </a:t>
            </a:r>
            <a:r>
              <a:rPr lang="ru-RU" dirty="0"/>
              <a:t>город Верона своей всемирной славой обязан Уильяму Шекспиру, именно здесь происходили трагические события его «Ромео и Джульетты». Миллионы туристов приезжают в Верону, чтобы посмотреть на «тот самый» балкон Джульетты. Старинный дом когда-то принадлежал семейству </a:t>
            </a:r>
            <a:r>
              <a:rPr lang="ru-RU" dirty="0" err="1"/>
              <a:t>ДальКапелло</a:t>
            </a:r>
            <a:r>
              <a:rPr lang="ru-RU" dirty="0"/>
              <a:t>, с которого Шекспир писал семью </a:t>
            </a:r>
            <a:r>
              <a:rPr lang="ru-RU" dirty="0" err="1" smtClean="0"/>
              <a:t>Капулетти</a:t>
            </a:r>
            <a:r>
              <a:rPr lang="ru-RU" dirty="0" smtClean="0"/>
              <a:t>.</a:t>
            </a:r>
          </a:p>
          <a:p>
            <a:pPr algn="just"/>
            <a:r>
              <a:rPr lang="ru-RU" dirty="0" smtClean="0"/>
              <a:t>В </a:t>
            </a:r>
            <a:r>
              <a:rPr lang="ru-RU" dirty="0"/>
              <a:t>начале XX века городские власти выкупили здание, организовали в </a:t>
            </a:r>
            <a:r>
              <a:rPr lang="ru-RU" dirty="0" smtClean="0"/>
              <a:t>нём </a:t>
            </a:r>
            <a:r>
              <a:rPr lang="ru-RU" dirty="0"/>
              <a:t>музей, а в 1972 году установили около дома статую Джульетты работы веронского скульптора </a:t>
            </a:r>
            <a:r>
              <a:rPr lang="ru-RU" dirty="0" err="1"/>
              <a:t>Константини</a:t>
            </a:r>
            <a:r>
              <a:rPr lang="ru-RU" dirty="0"/>
              <a:t>. И как-то сам собой сложился ритуал – </a:t>
            </a:r>
            <a:r>
              <a:rPr lang="ru-RU" dirty="0" smtClean="0"/>
              <a:t>чтобы </a:t>
            </a:r>
            <a:r>
              <a:rPr lang="ru-RU" dirty="0"/>
              <a:t>в любви вас ждали удача и счастье, нужно как следует подержаться за правую грудь Джульетты. Что и проделывают миллионы людей со всего мира. </a:t>
            </a:r>
            <a:endParaRPr lang="ru-RU" dirty="0" smtClean="0"/>
          </a:p>
          <a:p>
            <a:pPr algn="just"/>
            <a:r>
              <a:rPr lang="ru-RU" dirty="0" smtClean="0"/>
              <a:t>В Верону до сих пор приходят письма от влюблённых, адресованные Джульетте, с просьбами дать совет или напутствие в нелёгкой любовной ситуации.</a:t>
            </a:r>
            <a:endParaRPr lang="ru-RU" dirty="0"/>
          </a:p>
        </p:txBody>
      </p:sp>
      <p:pic>
        <p:nvPicPr>
          <p:cNvPr id="6" name="Picture 3" descr="I:\Англия\Обложки\Изменение размера\IMG_0006_resiz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89207"/>
            <a:ext cx="1320316" cy="1982518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071" y="2276872"/>
            <a:ext cx="2481857" cy="373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08104" y="6044077"/>
            <a:ext cx="34558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prstClr val="black"/>
                </a:solidFill>
              </a:rPr>
              <a:t>Памятник «Джульетта» </a:t>
            </a:r>
          </a:p>
          <a:p>
            <a:pPr algn="ctr"/>
            <a:r>
              <a:rPr lang="ru-RU" sz="1400" b="1" i="1" dirty="0">
                <a:solidFill>
                  <a:prstClr val="black"/>
                </a:solidFill>
              </a:rPr>
              <a:t>Верона, </a:t>
            </a:r>
            <a:r>
              <a:rPr lang="ru-RU" sz="1400" b="1" i="1" dirty="0" smtClean="0">
                <a:solidFill>
                  <a:prstClr val="black"/>
                </a:solidFill>
              </a:rPr>
              <a:t>Италия</a:t>
            </a:r>
          </a:p>
          <a:p>
            <a:pPr algn="ctr"/>
            <a:r>
              <a:rPr lang="ru-RU" sz="1400" dirty="0" smtClean="0">
                <a:solidFill>
                  <a:prstClr val="black"/>
                </a:solidFill>
              </a:rPr>
              <a:t>Фото с сайта </a:t>
            </a:r>
            <a:r>
              <a:rPr lang="en-US" sz="1400" dirty="0" smtClean="0">
                <a:solidFill>
                  <a:prstClr val="black"/>
                </a:solidFill>
              </a:rPr>
              <a:t>italy4.me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1026" name="Picture 2" descr="Y:\Рыбак\Шарики\1781505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636664"/>
            <a:ext cx="1066801" cy="99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Y:\Рыбак\Шарики\6d35686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00" y="5805264"/>
            <a:ext cx="765551" cy="139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:\Рыбак\Шарики\i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826" y="5805264"/>
            <a:ext cx="933450" cy="136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Y:\Рыбак\Шарики\158637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97" y="5814325"/>
            <a:ext cx="582194" cy="110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85864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51720" y="3573016"/>
            <a:ext cx="66247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000" b="1" spc="300" dirty="0">
                <a:ln w="28575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45500">
                    <a:srgbClr val="FF388C">
                      <a:satMod val="220000"/>
                      <a:alpha val="35000"/>
                    </a:srgbClr>
                  </a:glow>
                </a:effectLst>
                <a:cs typeface="Times New Roman" pitchFamily="18" charset="0"/>
              </a:rPr>
              <a:t>17 сентября – 160 лет со дня рождения русского учёного, изобретателя, конструктора, мыслителя, писателя Константина Эдуардовича Циолковского</a:t>
            </a:r>
          </a:p>
        </p:txBody>
      </p:sp>
      <p:pic>
        <p:nvPicPr>
          <p:cNvPr id="5122" name="Picture 2" descr="C:\Users\Администратор\Pictures\2017-01-10\Scan10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7378"/>
            <a:ext cx="2016224" cy="299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520" y="354250"/>
            <a:ext cx="1792287" cy="284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54214"/>
            <a:ext cx="1811337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65750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Shape 1"/>
          <p:cNvSpPr txBox="1"/>
          <p:nvPr/>
        </p:nvSpPr>
        <p:spPr>
          <a:xfrm>
            <a:off x="179512" y="329567"/>
            <a:ext cx="8784976" cy="720080"/>
          </a:xfrm>
          <a:prstGeom prst="rect">
            <a:avLst/>
          </a:prstGeom>
        </p:spPr>
        <p:txBody>
          <a:bodyPr/>
          <a:lstStyle/>
          <a:p>
            <a:pPr algn="ctr">
              <a:buSzPct val="128000"/>
              <a:buFont typeface="Georgia"/>
              <a:buChar char="*"/>
            </a:pPr>
            <a:r>
              <a:rPr lang="ru-RU" sz="2400" b="1" dirty="0">
                <a:solidFill>
                  <a:prstClr val="black"/>
                </a:solidFill>
              </a:rPr>
              <a:t>19 сентября – день рождения </a:t>
            </a:r>
            <a:r>
              <a:rPr lang="ru-RU" sz="2400" b="1" dirty="0" err="1">
                <a:solidFill>
                  <a:prstClr val="black"/>
                </a:solidFill>
              </a:rPr>
              <a:t>Гермионы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Грейнджер</a:t>
            </a:r>
            <a:endParaRPr sz="2400" dirty="0">
              <a:solidFill>
                <a:prstClr val="black"/>
              </a:solidFill>
            </a:endParaRPr>
          </a:p>
        </p:txBody>
      </p:sp>
      <p:sp>
        <p:nvSpPr>
          <p:cNvPr id="168" name="TextShape 2"/>
          <p:cNvSpPr txBox="1"/>
          <p:nvPr/>
        </p:nvSpPr>
        <p:spPr>
          <a:xfrm>
            <a:off x="936000" y="2069640"/>
            <a:ext cx="3123000" cy="34743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9" name="TextShape 3"/>
          <p:cNvSpPr txBox="1"/>
          <p:nvPr/>
        </p:nvSpPr>
        <p:spPr>
          <a:xfrm>
            <a:off x="4392000" y="2160000"/>
            <a:ext cx="3123000" cy="34743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3"/>
          </p:nvPr>
        </p:nvSpPr>
        <p:spPr>
          <a:xfrm>
            <a:off x="2979202" y="1060996"/>
            <a:ext cx="6044233" cy="5314356"/>
          </a:xfrm>
        </p:spPr>
        <p:txBody>
          <a:bodyPr>
            <a:normAutofit/>
          </a:bodyPr>
          <a:lstStyle/>
          <a:p>
            <a:pPr algn="just"/>
            <a:r>
              <a:rPr lang="ru-RU" sz="1600" dirty="0" err="1"/>
              <a:t>Гермиона</a:t>
            </a:r>
            <a:r>
              <a:rPr lang="ru-RU" sz="1600" dirty="0"/>
              <a:t> Джин </a:t>
            </a:r>
            <a:r>
              <a:rPr lang="ru-RU" sz="1600" dirty="0" err="1" smtClean="0"/>
              <a:t>Грейнджер</a:t>
            </a:r>
            <a:r>
              <a:rPr lang="ru-RU" sz="1600" dirty="0" smtClean="0"/>
              <a:t> </a:t>
            </a:r>
            <a:r>
              <a:rPr lang="ru-RU" sz="1600" dirty="0"/>
              <a:t>— единственная дочь мистера </a:t>
            </a:r>
            <a:r>
              <a:rPr lang="ru-RU" sz="1600" dirty="0" err="1"/>
              <a:t>Грейнджера</a:t>
            </a:r>
            <a:r>
              <a:rPr lang="ru-RU" sz="1600" dirty="0"/>
              <a:t> и его </a:t>
            </a:r>
            <a:r>
              <a:rPr lang="ru-RU" sz="1600" dirty="0" smtClean="0"/>
              <a:t>жены. Первый раз </a:t>
            </a:r>
            <a:r>
              <a:rPr lang="ru-RU" sz="1600" dirty="0" err="1" smtClean="0"/>
              <a:t>Гермиона</a:t>
            </a:r>
            <a:r>
              <a:rPr lang="ru-RU" sz="1600" dirty="0" smtClean="0"/>
              <a:t> появляется на страницах книги </a:t>
            </a:r>
            <a:r>
              <a:rPr lang="ru-RU" sz="1600" b="1" dirty="0" smtClean="0"/>
              <a:t>Джоан Роулинг «Гарри Поттер и философский камень».</a:t>
            </a:r>
            <a:endParaRPr lang="ru-RU" sz="1600" b="1" dirty="0"/>
          </a:p>
          <a:p>
            <a:pPr algn="just"/>
            <a:r>
              <a:rPr lang="ru-RU" sz="1600" dirty="0"/>
              <a:t>В одиннадцать лет девочка узнала, что на самом деле она является волшебницей и зачислена в </a:t>
            </a:r>
            <a:r>
              <a:rPr lang="ru-RU" sz="1600" dirty="0" err="1"/>
              <a:t>Хогвартс</a:t>
            </a:r>
            <a:r>
              <a:rPr lang="ru-RU" sz="1600" dirty="0"/>
              <a:t>. В этой Школе магии и волшебства она попадает на факультет </a:t>
            </a:r>
            <a:r>
              <a:rPr lang="ru-RU" sz="1600" dirty="0" err="1"/>
              <a:t>Гриффиндор</a:t>
            </a:r>
            <a:r>
              <a:rPr lang="ru-RU" sz="1600" dirty="0"/>
              <a:t>, на котором учатся также Гарри Поттер, </a:t>
            </a:r>
            <a:r>
              <a:rPr lang="ru-RU" sz="1600" dirty="0" err="1"/>
              <a:t>Рон</a:t>
            </a:r>
            <a:r>
              <a:rPr lang="ru-RU" sz="1600" dirty="0"/>
              <a:t> и </a:t>
            </a:r>
            <a:r>
              <a:rPr lang="ru-RU" sz="1600" dirty="0" err="1"/>
              <a:t>Джинни</a:t>
            </a:r>
            <a:r>
              <a:rPr lang="ru-RU" sz="1600" dirty="0"/>
              <a:t> </a:t>
            </a:r>
            <a:r>
              <a:rPr lang="ru-RU" sz="1600" dirty="0" err="1"/>
              <a:t>Уизли</a:t>
            </a:r>
            <a:r>
              <a:rPr lang="ru-RU" sz="1600" dirty="0"/>
              <a:t>, её лучшие друзья. Так или иначе, она играет важную роль во всех событиях, которые происходят в жизни Гарри. </a:t>
            </a:r>
            <a:r>
              <a:rPr lang="ru-RU" sz="1600" dirty="0" err="1"/>
              <a:t>Гермиона</a:t>
            </a:r>
            <a:r>
              <a:rPr lang="ru-RU" sz="1600" dirty="0"/>
              <a:t>, по всей видимости, самая старшая среди своих одноклассников — она родилась 19 сентября 1979 года, и не могла поступить в </a:t>
            </a:r>
            <a:r>
              <a:rPr lang="ru-RU" sz="1600" dirty="0" err="1"/>
              <a:t>Хогвартс</a:t>
            </a:r>
            <a:r>
              <a:rPr lang="ru-RU" sz="1600" dirty="0"/>
              <a:t> годом раньше, так как ученику на момент поступления должно быть полных одиннадцать лет. Большинство же её одноклассников родились в 1980 году. 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pic>
        <p:nvPicPr>
          <p:cNvPr id="1026" name="Picture 2" descr="Y:\Рыбак\Шарики\1781505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636664"/>
            <a:ext cx="1066801" cy="99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Y:\Рыбак\Шарики\6d35686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00" y="5805264"/>
            <a:ext cx="765551" cy="139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:\Рыбак\Шарики\i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826" y="5805264"/>
            <a:ext cx="933450" cy="136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Y:\Рыбак\Шарики\158637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97" y="5814325"/>
            <a:ext cx="582194" cy="110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99" y="1060597"/>
            <a:ext cx="2555303" cy="341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4780401"/>
            <a:ext cx="32640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prstClr val="black"/>
                </a:solidFill>
                <a:latin typeface="Calibri"/>
              </a:rPr>
              <a:t>Эмма Уотсон в роли</a:t>
            </a:r>
          </a:p>
          <a:p>
            <a:pPr algn="ctr"/>
            <a:r>
              <a:rPr lang="ru-RU" sz="1600" b="1" i="1" dirty="0" err="1">
                <a:solidFill>
                  <a:prstClr val="black"/>
                </a:solidFill>
                <a:latin typeface="Calibri"/>
              </a:rPr>
              <a:t>Гермионы</a:t>
            </a:r>
            <a:r>
              <a:rPr lang="ru-RU" sz="1600" b="1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1600" b="1" i="1" dirty="0" err="1">
                <a:solidFill>
                  <a:prstClr val="black"/>
                </a:solidFill>
                <a:latin typeface="Calibri"/>
              </a:rPr>
              <a:t>Грейджер</a:t>
            </a:r>
            <a:endParaRPr lang="ru-RU" sz="1600" b="1" i="1" dirty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ru-RU" sz="1200" dirty="0">
                <a:solidFill>
                  <a:prstClr val="black"/>
                </a:solidFill>
                <a:latin typeface="Calibri"/>
              </a:rPr>
              <a:t>Фото с сайта 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ru.wikipedia.org</a:t>
            </a:r>
            <a:endParaRPr lang="ru-RU" sz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000" y="5116129"/>
            <a:ext cx="1184425" cy="166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116129"/>
            <a:ext cx="109696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206" y="5201113"/>
            <a:ext cx="1017587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88895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99592" y="404664"/>
            <a:ext cx="7920000" cy="864096"/>
          </a:xfrm>
        </p:spPr>
        <p:txBody>
          <a:bodyPr/>
          <a:lstStyle/>
          <a:p>
            <a:r>
              <a:rPr lang="ru-RU" sz="4000" b="1" dirty="0" smtClean="0"/>
              <a:t>День воинской славы России</a:t>
            </a:r>
            <a:endParaRPr lang="ru-RU" sz="4000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827584" y="1196752"/>
            <a:ext cx="7740860" cy="5328592"/>
          </a:xfrm>
        </p:spPr>
        <p:txBody>
          <a:bodyPr/>
          <a:lstStyle/>
          <a:p>
            <a:pPr algn="ctr"/>
            <a:r>
              <a:rPr lang="ru-RU" sz="1500" b="1" dirty="0">
                <a:solidFill>
                  <a:schemeClr val="tx1"/>
                </a:solidFill>
              </a:rPr>
              <a:t>21 сентября - День победы русских полков во главе с великим князем Дмитрием Донским над монголо-татарскими войсками в Куликовской битве (1380 год</a:t>
            </a:r>
            <a:r>
              <a:rPr lang="ru-RU" sz="1500" b="1" dirty="0" smtClean="0">
                <a:solidFill>
                  <a:schemeClr val="tx1"/>
                </a:solidFill>
              </a:rPr>
              <a:t>)</a:t>
            </a:r>
          </a:p>
          <a:p>
            <a:pPr algn="just"/>
            <a:r>
              <a:rPr lang="ru-RU" sz="1500" dirty="0">
                <a:solidFill>
                  <a:schemeClr val="tx1"/>
                </a:solidFill>
              </a:rPr>
              <a:t>«Сказание о Мамаевом побоище» сообщает, что русские войска шли в битву под </a:t>
            </a:r>
            <a:r>
              <a:rPr lang="ru-RU" sz="1500" dirty="0" err="1">
                <a:solidFill>
                  <a:schemeClr val="tx1"/>
                </a:solidFill>
              </a:rPr>
              <a:t>чёрмным</a:t>
            </a:r>
            <a:r>
              <a:rPr lang="ru-RU" sz="1500" dirty="0">
                <a:solidFill>
                  <a:schemeClr val="tx1"/>
                </a:solidFill>
              </a:rPr>
              <a:t>, то есть, тёмно-красным или багровым, знаменем с изображением золотого образа Иисуса Христа. Миниатюры XVII века изображают в качестве знамени красный стяг с православным крестом</a:t>
            </a:r>
            <a:r>
              <a:rPr lang="ru-RU" sz="150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1500" dirty="0" smtClean="0">
                <a:solidFill>
                  <a:schemeClr val="tx1"/>
                </a:solidFill>
              </a:rPr>
              <a:t>Легенды </a:t>
            </a:r>
            <a:r>
              <a:rPr lang="ru-RU" sz="1500" dirty="0">
                <a:solidFill>
                  <a:schemeClr val="tx1"/>
                </a:solidFill>
              </a:rPr>
              <a:t>утверждают, что казаки с иконой прибыли в стан московского князя Дмитрия накануне битвы, чтобы оказать ему помощь в сражении с татарами. На протяжении всей битвы икона находилась в стане русских войск и её заступничеству была приписана одержанная победа.</a:t>
            </a:r>
            <a:endParaRPr lang="ru-RU" sz="1500" dirty="0" smtClean="0">
              <a:solidFill>
                <a:schemeClr val="tx1"/>
              </a:solidFill>
            </a:endParaRPr>
          </a:p>
          <a:p>
            <a:pPr algn="just"/>
            <a:r>
              <a:rPr lang="ru-RU" sz="1500" dirty="0" smtClean="0">
                <a:solidFill>
                  <a:schemeClr val="tx1"/>
                </a:solidFill>
              </a:rPr>
              <a:t>После </a:t>
            </a:r>
            <a:r>
              <a:rPr lang="ru-RU" sz="1500" dirty="0">
                <a:solidFill>
                  <a:schemeClr val="tx1"/>
                </a:solidFill>
              </a:rPr>
              <a:t>сражения казаки подарили икону князю Дмитрию, и тот </a:t>
            </a:r>
            <a:r>
              <a:rPr lang="ru-RU" sz="1500" dirty="0" smtClean="0">
                <a:solidFill>
                  <a:schemeClr val="tx1"/>
                </a:solidFill>
              </a:rPr>
              <a:t>увёз </a:t>
            </a:r>
            <a:r>
              <a:rPr lang="ru-RU" sz="1500" dirty="0">
                <a:solidFill>
                  <a:schemeClr val="tx1"/>
                </a:solidFill>
              </a:rPr>
              <a:t>её в Москву. Сегодня она известна как Донская икона Божией Матери. Пока существовала Российская империя эта икона являлась особо чтимой святыней, к которой, как к главной заступнице, обращались при возникновении опасности вражеского </a:t>
            </a:r>
            <a:r>
              <a:rPr lang="ru-RU" sz="1500" dirty="0" smtClean="0">
                <a:solidFill>
                  <a:schemeClr val="tx1"/>
                </a:solidFill>
              </a:rPr>
              <a:t>нашествия. </a:t>
            </a:r>
            <a:r>
              <a:rPr lang="ru-RU" sz="1500" dirty="0">
                <a:solidFill>
                  <a:schemeClr val="tx1"/>
                </a:solidFill>
              </a:rPr>
              <a:t>С 1919 года икона хранится в Государственной Третьяковской галерее</a:t>
            </a:r>
            <a:r>
              <a:rPr lang="ru-RU" sz="150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endParaRPr lang="ru-RU" sz="1500" b="1" dirty="0">
              <a:solidFill>
                <a:schemeClr val="tx1"/>
              </a:solidFill>
            </a:endParaRPr>
          </a:p>
          <a:p>
            <a:pPr algn="just"/>
            <a:endParaRPr lang="ru-RU" sz="1500" b="1" dirty="0" smtClean="0">
              <a:solidFill>
                <a:schemeClr val="tx1"/>
              </a:solidFill>
            </a:endParaRPr>
          </a:p>
          <a:p>
            <a:pPr algn="just"/>
            <a:endParaRPr lang="ru-RU" sz="1500" b="1" dirty="0">
              <a:solidFill>
                <a:schemeClr val="tx1"/>
              </a:solidFill>
            </a:endParaRPr>
          </a:p>
          <a:p>
            <a:pPr algn="just"/>
            <a:endParaRPr lang="ru-RU" sz="1500" b="1" dirty="0" smtClean="0">
              <a:solidFill>
                <a:schemeClr val="tx1"/>
              </a:solidFill>
            </a:endParaRPr>
          </a:p>
          <a:p>
            <a:pPr algn="just"/>
            <a:endParaRPr lang="ru-RU" sz="1500" b="1" dirty="0">
              <a:solidFill>
                <a:schemeClr val="tx1"/>
              </a:solidFill>
            </a:endParaRPr>
          </a:p>
          <a:p>
            <a:pPr algn="r"/>
            <a:r>
              <a:rPr lang="ru-RU" sz="1500" b="1" dirty="0" smtClean="0">
                <a:solidFill>
                  <a:schemeClr val="tx1"/>
                </a:solidFill>
              </a:rPr>
              <a:t>Марка России, 1995</a:t>
            </a:r>
            <a:endParaRPr lang="ru-RU" sz="1500" b="1" dirty="0">
              <a:solidFill>
                <a:schemeClr val="tx1"/>
              </a:solidFill>
            </a:endParaRPr>
          </a:p>
        </p:txBody>
      </p:sp>
      <p:pic>
        <p:nvPicPr>
          <p:cNvPr id="5122" name="Picture 2" descr="C:\Users\Администратор\Desktop\мар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653136"/>
            <a:ext cx="2901116" cy="148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344669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Shape 1"/>
          <p:cNvSpPr txBox="1"/>
          <p:nvPr/>
        </p:nvSpPr>
        <p:spPr>
          <a:xfrm>
            <a:off x="179512" y="329567"/>
            <a:ext cx="8784976" cy="720080"/>
          </a:xfrm>
          <a:prstGeom prst="rect">
            <a:avLst/>
          </a:prstGeom>
        </p:spPr>
        <p:txBody>
          <a:bodyPr/>
          <a:lstStyle/>
          <a:p>
            <a:pPr algn="ctr">
              <a:buSzPct val="128000"/>
              <a:buFont typeface="Georgia"/>
              <a:buChar char="*"/>
            </a:pPr>
            <a:r>
              <a:rPr lang="ru-RU" sz="2400" b="1" dirty="0">
                <a:solidFill>
                  <a:prstClr val="black"/>
                </a:solidFill>
              </a:rPr>
              <a:t>22 сентября – день рождения </a:t>
            </a:r>
            <a:r>
              <a:rPr lang="ru-RU" sz="2400" b="1" dirty="0" err="1">
                <a:solidFill>
                  <a:prstClr val="black"/>
                </a:solidFill>
              </a:rPr>
              <a:t>Фродо</a:t>
            </a:r>
            <a:r>
              <a:rPr lang="ru-RU" sz="2400" b="1" dirty="0">
                <a:solidFill>
                  <a:prstClr val="black"/>
                </a:solidFill>
              </a:rPr>
              <a:t> и </a:t>
            </a:r>
            <a:r>
              <a:rPr lang="ru-RU" sz="2400" b="1" dirty="0" err="1">
                <a:solidFill>
                  <a:prstClr val="black"/>
                </a:solidFill>
              </a:rPr>
              <a:t>Бильбо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Бэггинсов</a:t>
            </a:r>
            <a:endParaRPr sz="2400" dirty="0">
              <a:solidFill>
                <a:prstClr val="black"/>
              </a:solidFill>
            </a:endParaRPr>
          </a:p>
        </p:txBody>
      </p:sp>
      <p:sp>
        <p:nvSpPr>
          <p:cNvPr id="168" name="TextShape 2"/>
          <p:cNvSpPr txBox="1"/>
          <p:nvPr/>
        </p:nvSpPr>
        <p:spPr>
          <a:xfrm>
            <a:off x="936000" y="2069640"/>
            <a:ext cx="3123000" cy="34743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9" name="TextShape 3"/>
          <p:cNvSpPr txBox="1"/>
          <p:nvPr/>
        </p:nvSpPr>
        <p:spPr>
          <a:xfrm>
            <a:off x="4392000" y="2160000"/>
            <a:ext cx="3123000" cy="34743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3"/>
          </p:nvPr>
        </p:nvSpPr>
        <p:spPr>
          <a:xfrm>
            <a:off x="3013560" y="1210817"/>
            <a:ext cx="5968567" cy="4528355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 err="1"/>
              <a:t>Би́льбо</a:t>
            </a:r>
            <a:r>
              <a:rPr lang="ru-RU" dirty="0"/>
              <a:t> </a:t>
            </a:r>
            <a:r>
              <a:rPr lang="ru-RU" dirty="0" err="1"/>
              <a:t>Бэ́ггинс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/>
              <a:t>— </a:t>
            </a:r>
            <a:r>
              <a:rPr lang="ru-RU" dirty="0" err="1"/>
              <a:t>хоббит</a:t>
            </a:r>
            <a:r>
              <a:rPr lang="ru-RU" dirty="0"/>
              <a:t>, персонаж произведений </a:t>
            </a:r>
            <a:r>
              <a:rPr lang="ru-RU" b="1" dirty="0" smtClean="0"/>
              <a:t>Джона </a:t>
            </a:r>
            <a:r>
              <a:rPr lang="ru-RU" b="1" dirty="0" err="1"/>
              <a:t>Толкина</a:t>
            </a:r>
            <a:r>
              <a:rPr lang="ru-RU" dirty="0"/>
              <a:t> (главный герой повести </a:t>
            </a:r>
            <a:r>
              <a:rPr lang="ru-RU" b="1" dirty="0"/>
              <a:t>«</a:t>
            </a:r>
            <a:r>
              <a:rPr lang="ru-RU" b="1" dirty="0" err="1"/>
              <a:t>Хоббит</a:t>
            </a:r>
            <a:r>
              <a:rPr lang="ru-RU" b="1" dirty="0"/>
              <a:t>, или Туда и обратно»</a:t>
            </a:r>
            <a:r>
              <a:rPr lang="ru-RU" dirty="0"/>
              <a:t>, один из персонажей трилогии </a:t>
            </a:r>
            <a:r>
              <a:rPr lang="ru-RU" b="1" dirty="0"/>
              <a:t>«Властелин колец»</a:t>
            </a:r>
            <a:r>
              <a:rPr lang="ru-RU" dirty="0"/>
              <a:t>).</a:t>
            </a:r>
            <a:r>
              <a:rPr lang="ru-RU" b="1" dirty="0"/>
              <a:t> </a:t>
            </a:r>
            <a:r>
              <a:rPr lang="ru-RU" dirty="0"/>
              <a:t>Дядя </a:t>
            </a:r>
            <a:r>
              <a:rPr lang="ru-RU" dirty="0" err="1"/>
              <a:t>Фродо</a:t>
            </a:r>
            <a:r>
              <a:rPr lang="ru-RU" dirty="0"/>
              <a:t> </a:t>
            </a:r>
            <a:r>
              <a:rPr lang="ru-RU" dirty="0" err="1"/>
              <a:t>Бэггинса</a:t>
            </a:r>
            <a:r>
              <a:rPr lang="ru-RU" dirty="0"/>
              <a:t>.</a:t>
            </a:r>
            <a:endParaRPr lang="ru-RU" dirty="0" smtClean="0"/>
          </a:p>
          <a:p>
            <a:pPr algn="just"/>
            <a:r>
              <a:rPr lang="ru-RU" dirty="0" smtClean="0"/>
              <a:t>Большую </a:t>
            </a:r>
            <a:r>
              <a:rPr lang="ru-RU" dirty="0"/>
              <a:t>часть детства </a:t>
            </a:r>
            <a:r>
              <a:rPr lang="ru-RU" dirty="0" err="1"/>
              <a:t>Фродо</a:t>
            </a:r>
            <a:r>
              <a:rPr lang="ru-RU" dirty="0"/>
              <a:t> провел в Бренди Холле, в </a:t>
            </a:r>
            <a:r>
              <a:rPr lang="ru-RU" dirty="0" err="1"/>
              <a:t>Баклэнде</a:t>
            </a:r>
            <a:r>
              <a:rPr lang="ru-RU" dirty="0"/>
              <a:t> — доме семьи </a:t>
            </a:r>
            <a:r>
              <a:rPr lang="ru-RU" dirty="0" err="1"/>
              <a:t>Брендибаков</a:t>
            </a:r>
            <a:r>
              <a:rPr lang="ru-RU" dirty="0"/>
              <a:t> со своей матерью Примулой </a:t>
            </a:r>
            <a:r>
              <a:rPr lang="ru-RU" dirty="0" err="1" smtClean="0"/>
              <a:t>Брэндибак</a:t>
            </a:r>
            <a:r>
              <a:rPr lang="ru-RU" dirty="0" smtClean="0"/>
              <a:t>. </a:t>
            </a:r>
            <a:endParaRPr lang="ru-RU" dirty="0"/>
          </a:p>
          <a:p>
            <a:pPr algn="just"/>
            <a:r>
              <a:rPr lang="ru-RU" dirty="0"/>
              <a:t>В 2980 ТЭ, когда </a:t>
            </a:r>
            <a:r>
              <a:rPr lang="ru-RU" dirty="0" err="1"/>
              <a:t>Фродо</a:t>
            </a:r>
            <a:r>
              <a:rPr lang="ru-RU" dirty="0"/>
              <a:t> было всего 12 лет, его родители утонули в результате несчастья, произошедшего с их лодкой на реке </a:t>
            </a:r>
            <a:r>
              <a:rPr lang="ru-RU" dirty="0" err="1"/>
              <a:t>Брендивайн</a:t>
            </a:r>
            <a:r>
              <a:rPr lang="ru-RU" dirty="0"/>
              <a:t>. Поскольку </a:t>
            </a:r>
            <a:r>
              <a:rPr lang="ru-RU" dirty="0" err="1"/>
              <a:t>Фродо</a:t>
            </a:r>
            <a:r>
              <a:rPr lang="ru-RU" dirty="0"/>
              <a:t> не имел родных братьев, он оставался в Бренди Холле один, до тех пор, пока его дядя </a:t>
            </a:r>
            <a:r>
              <a:rPr lang="ru-RU" dirty="0" err="1"/>
              <a:t>Бильбо</a:t>
            </a:r>
            <a:r>
              <a:rPr lang="ru-RU" dirty="0"/>
              <a:t> </a:t>
            </a:r>
            <a:r>
              <a:rPr lang="ru-RU" dirty="0" err="1"/>
              <a:t>Бэггинс</a:t>
            </a:r>
            <a:r>
              <a:rPr lang="ru-RU" dirty="0"/>
              <a:t> не усыновил его в 2989 ТЭ и не сделал своим наследником. Вскоре </a:t>
            </a:r>
            <a:r>
              <a:rPr lang="ru-RU" dirty="0" err="1"/>
              <a:t>Фродо</a:t>
            </a:r>
            <a:r>
              <a:rPr lang="ru-RU" dirty="0"/>
              <a:t> полностью перебрался к нему и стал жить в </a:t>
            </a:r>
            <a:r>
              <a:rPr lang="ru-RU" dirty="0" err="1"/>
              <a:t>Бэг</a:t>
            </a:r>
            <a:r>
              <a:rPr lang="ru-RU" dirty="0"/>
              <a:t>-энде, усадьбе </a:t>
            </a:r>
            <a:r>
              <a:rPr lang="ru-RU" dirty="0" err="1"/>
              <a:t>Бильбо</a:t>
            </a:r>
            <a:r>
              <a:rPr lang="ru-RU" dirty="0"/>
              <a:t>. </a:t>
            </a:r>
          </a:p>
          <a:p>
            <a:pPr algn="just"/>
            <a:r>
              <a:rPr lang="ru-RU" dirty="0"/>
              <a:t>22 сентября 3001 Т. Э. состоялась вечеринка в честь дня рождения </a:t>
            </a:r>
            <a:r>
              <a:rPr lang="ru-RU" dirty="0" err="1"/>
              <a:t>Бильбо</a:t>
            </a:r>
            <a:r>
              <a:rPr lang="ru-RU" dirty="0"/>
              <a:t> и </a:t>
            </a:r>
            <a:r>
              <a:rPr lang="ru-RU" dirty="0" err="1"/>
              <a:t>Фродо</a:t>
            </a:r>
            <a:r>
              <a:rPr lang="ru-RU" dirty="0"/>
              <a:t> (а родились они, как известно, в один день). </a:t>
            </a:r>
            <a:r>
              <a:rPr lang="ru-RU" dirty="0" err="1"/>
              <a:t>Бильбо</a:t>
            </a:r>
            <a:r>
              <a:rPr lang="ru-RU" dirty="0"/>
              <a:t> исполнилось 111 лет, а </a:t>
            </a:r>
            <a:r>
              <a:rPr lang="ru-RU" dirty="0" err="1"/>
              <a:t>Фродо</a:t>
            </a:r>
            <a:r>
              <a:rPr lang="ru-RU" dirty="0"/>
              <a:t> 33 года — возраст, достигая которого, </a:t>
            </a:r>
            <a:r>
              <a:rPr lang="ru-RU" dirty="0" err="1"/>
              <a:t>хоббит</a:t>
            </a:r>
            <a:r>
              <a:rPr lang="ru-RU" dirty="0"/>
              <a:t>, как полагают многие, становится совершеннолетним. </a:t>
            </a:r>
          </a:p>
        </p:txBody>
      </p:sp>
      <p:pic>
        <p:nvPicPr>
          <p:cNvPr id="1026" name="Picture 2" descr="Y:\Рыбак\Шарики\1781505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099" y="5636664"/>
            <a:ext cx="1066801" cy="99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Y:\Рыбак\Шарики\6d35686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469" y="268002"/>
            <a:ext cx="765551" cy="139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:\Рыбак\Шарики\i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797" y="2947591"/>
            <a:ext cx="933450" cy="136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Y:\Рыбак\Шарики\158637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915" y="4804080"/>
            <a:ext cx="582194" cy="110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2606" y="2947591"/>
            <a:ext cx="32640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err="1">
                <a:solidFill>
                  <a:prstClr val="black"/>
                </a:solidFill>
                <a:latin typeface="Calibri"/>
              </a:rPr>
              <a:t>Элайджа</a:t>
            </a:r>
            <a:r>
              <a:rPr lang="ru-RU" sz="1600" b="1" i="1" dirty="0">
                <a:solidFill>
                  <a:prstClr val="black"/>
                </a:solidFill>
                <a:latin typeface="Calibri"/>
              </a:rPr>
              <a:t> Вуд</a:t>
            </a:r>
          </a:p>
          <a:p>
            <a:pPr algn="ctr"/>
            <a:r>
              <a:rPr lang="ru-RU" sz="1600" b="1" i="1" dirty="0">
                <a:solidFill>
                  <a:prstClr val="black"/>
                </a:solidFill>
                <a:latin typeface="Calibri"/>
              </a:rPr>
              <a:t>в роли </a:t>
            </a:r>
            <a:r>
              <a:rPr lang="ru-RU" sz="1600" b="1" i="1" dirty="0" err="1">
                <a:solidFill>
                  <a:prstClr val="black"/>
                </a:solidFill>
                <a:latin typeface="Calibri"/>
              </a:rPr>
              <a:t>Фродо</a:t>
            </a:r>
            <a:r>
              <a:rPr lang="ru-RU" sz="1600" b="1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1600" b="1" i="1" dirty="0" err="1">
                <a:solidFill>
                  <a:prstClr val="black"/>
                </a:solidFill>
                <a:latin typeface="Calibri"/>
              </a:rPr>
              <a:t>Бэггинса</a:t>
            </a:r>
            <a:endParaRPr lang="ru-RU" sz="1600" b="1" i="1" dirty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ru-RU" sz="1200" dirty="0">
                <a:solidFill>
                  <a:prstClr val="black"/>
                </a:solidFill>
                <a:latin typeface="Calibri"/>
              </a:rPr>
              <a:t>Фото с сайта 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ru.wikipedia.org</a:t>
            </a:r>
            <a:endParaRPr lang="ru-RU" sz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10" y="1257633"/>
            <a:ext cx="2381250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Y:\Рыбак\Шарики\i (4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28" y="313747"/>
            <a:ext cx="400552" cy="89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04" y="3907339"/>
            <a:ext cx="2351362" cy="171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79512" y="5843661"/>
            <a:ext cx="32640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err="1">
                <a:solidFill>
                  <a:prstClr val="black"/>
                </a:solidFill>
                <a:latin typeface="Calibri"/>
              </a:rPr>
              <a:t>Иэн</a:t>
            </a:r>
            <a:r>
              <a:rPr lang="ru-RU" sz="1600" b="1" i="1" dirty="0">
                <a:solidFill>
                  <a:prstClr val="black"/>
                </a:solidFill>
                <a:latin typeface="Calibri"/>
              </a:rPr>
              <a:t> Холм в роли </a:t>
            </a:r>
            <a:r>
              <a:rPr lang="ru-RU" sz="1600" b="1" i="1" dirty="0" err="1">
                <a:solidFill>
                  <a:prstClr val="black"/>
                </a:solidFill>
                <a:latin typeface="Calibri"/>
              </a:rPr>
              <a:t>Бильбо</a:t>
            </a:r>
            <a:r>
              <a:rPr lang="ru-RU" sz="1600" b="1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1600" b="1" i="1" dirty="0" err="1">
                <a:solidFill>
                  <a:prstClr val="black"/>
                </a:solidFill>
                <a:latin typeface="Calibri"/>
              </a:rPr>
              <a:t>Бэггинса</a:t>
            </a:r>
            <a:endParaRPr lang="ru-RU" sz="1600" b="1" i="1" dirty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ru-RU" sz="1200" dirty="0">
                <a:solidFill>
                  <a:prstClr val="black"/>
                </a:solidFill>
                <a:latin typeface="Calibri"/>
              </a:rPr>
              <a:t>Фото с сайта 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ru.wikipedia.org</a:t>
            </a:r>
            <a:endParaRPr lang="ru-RU" sz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878" y="5038574"/>
            <a:ext cx="1150243" cy="1745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255" y="4922284"/>
            <a:ext cx="1186499" cy="186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000786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1340768"/>
            <a:ext cx="5112568" cy="4896544"/>
          </a:xfrm>
        </p:spPr>
        <p:txBody>
          <a:bodyPr>
            <a:no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24 сентября – </a:t>
            </a:r>
            <a:r>
              <a:rPr lang="ru-RU" sz="1600" dirty="0"/>
              <a:t>85 лет со дня рождения ростовского поэта, уроженца города Шахты Ростовской области Николая Михайловича Скрёбова (1932-2015).</a:t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Еще </a:t>
            </a:r>
            <a:r>
              <a:rPr lang="ru-RU" sz="1600" dirty="0"/>
              <a:t>будучи школьником Николай Михайлович работал в городской газете «Красный шахтер». Это и определило выбор профессии.</a:t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За </a:t>
            </a:r>
            <a:r>
              <a:rPr lang="ru-RU" sz="1600" dirty="0"/>
              <a:t>годы литературной деятельности было издано более двадцати стихотворных сборников Николая Скрёбова. В его творчестве преобладают малые поэтические жанры, исповедальная лирическая поэма, художественный перевод. Профессиональная работа в журналистике побудила Николая Михайловича к работе в жанрах очерка, рецензии, эссе и др. Тематически он привержен к прошлому, сопоставимому с личным опытом и современным осмыслением общественной жизни.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2381508" y="296652"/>
            <a:ext cx="6582979" cy="1044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b="1" dirty="0">
                <a:solidFill>
                  <a:srgbClr val="005BD3">
                    <a:lumMod val="60000"/>
                    <a:lumOff val="40000"/>
                  </a:srgbClr>
                </a:solidFill>
                <a:latin typeface="Cassandra" pitchFamily="66" charset="0"/>
                <a:cs typeface="Arial" pitchFamily="34" charset="0"/>
              </a:rPr>
              <a:t>Краеведческие памятные даты</a:t>
            </a:r>
          </a:p>
        </p:txBody>
      </p:sp>
      <p:pic>
        <p:nvPicPr>
          <p:cNvPr id="6146" name="Picture 2" descr="C:\Users\Администратор\Pictures\2017-01-10\Scan10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0" y="71991"/>
            <a:ext cx="1652879" cy="253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Администратор\Pictures\2017-06-08\Scan10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674" y="2060848"/>
            <a:ext cx="1789667" cy="227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дминистратор\Pictures\2017-06-08\Scan10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05064"/>
            <a:ext cx="1891668" cy="259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916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568952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30 сентября - </a:t>
            </a:r>
            <a:br>
              <a:rPr lang="ru-RU" sz="3200" b="1" dirty="0" smtClean="0">
                <a:solidFill>
                  <a:schemeClr val="bg1"/>
                </a:solidFill>
              </a:rPr>
            </a:br>
            <a:r>
              <a:rPr lang="ru-RU" sz="3200" b="1" dirty="0" smtClean="0">
                <a:solidFill>
                  <a:schemeClr val="bg1"/>
                </a:solidFill>
              </a:rPr>
              <a:t>День Интернета в России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2372" y="1434480"/>
            <a:ext cx="5482952" cy="4565104"/>
          </a:xfrm>
        </p:spPr>
        <p:txBody>
          <a:bodyPr>
            <a:noAutofit/>
          </a:bodyPr>
          <a:lstStyle/>
          <a:p>
            <a:pPr algn="just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 данным исследований последних лет, число россиян, пользующихся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Интернетом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ежедневно, составляет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80,5 миллионов (55% населения России),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 это количество с каждым годом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увеличивается.</a:t>
            </a:r>
          </a:p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среднем каждый пользователь проводит в сети 148 минут в день.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Лидером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 проникновению интернета является Москва, где сетью пользуются более 70% жителей. На втором месте - Санкт-Петербург и республика Карелия, где доля интернет‑пользователей среди населения составляет около 60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%.</a:t>
            </a:r>
          </a:p>
          <a:p>
            <a:pPr algn="just"/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дминистратор\Pictures\2016-04-20\Scan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565" y="188640"/>
            <a:ext cx="1279683" cy="183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истратор\Pictures\2016-04-20\Scan1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708" y="2170722"/>
            <a:ext cx="1256628" cy="190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дминистратор\Pictures\2016-04-20\Scan10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109" y="5040560"/>
            <a:ext cx="1179271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дминистратор\Pictures\2016-04-20\Scan100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154" y="4293096"/>
            <a:ext cx="1724716" cy="232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76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Shape 1"/>
          <p:cNvSpPr txBox="1"/>
          <p:nvPr/>
        </p:nvSpPr>
        <p:spPr>
          <a:xfrm>
            <a:off x="179512" y="329567"/>
            <a:ext cx="8784976" cy="720080"/>
          </a:xfrm>
          <a:prstGeom prst="rect">
            <a:avLst/>
          </a:prstGeom>
        </p:spPr>
        <p:txBody>
          <a:bodyPr/>
          <a:lstStyle/>
          <a:p>
            <a:pPr algn="ctr">
              <a:buSzPct val="128000"/>
              <a:buFont typeface="Georgia"/>
              <a:buChar char="*"/>
            </a:pPr>
            <a:r>
              <a:rPr lang="ru-RU" sz="2400" b="1" dirty="0">
                <a:solidFill>
                  <a:prstClr val="black"/>
                </a:solidFill>
              </a:rPr>
              <a:t>30 сентября – день рождения Робинзона Крузо</a:t>
            </a:r>
            <a:endParaRPr sz="2400" dirty="0">
              <a:solidFill>
                <a:prstClr val="black"/>
              </a:solidFill>
            </a:endParaRPr>
          </a:p>
        </p:txBody>
      </p:sp>
      <p:sp>
        <p:nvSpPr>
          <p:cNvPr id="168" name="TextShape 2"/>
          <p:cNvSpPr txBox="1"/>
          <p:nvPr/>
        </p:nvSpPr>
        <p:spPr>
          <a:xfrm>
            <a:off x="936000" y="2069640"/>
            <a:ext cx="3123000" cy="34743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9" name="TextShape 3"/>
          <p:cNvSpPr txBox="1"/>
          <p:nvPr/>
        </p:nvSpPr>
        <p:spPr>
          <a:xfrm>
            <a:off x="4392000" y="2160000"/>
            <a:ext cx="3123000" cy="34743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3"/>
          </p:nvPr>
        </p:nvSpPr>
        <p:spPr>
          <a:xfrm>
            <a:off x="2987824" y="1049648"/>
            <a:ext cx="6007829" cy="4884148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 smtClean="0"/>
              <a:t>Робинзон Крузо – главный герой одноимённого романа английского </a:t>
            </a:r>
            <a:r>
              <a:rPr lang="ru-RU" dirty="0"/>
              <a:t>писателя Даниэля Дефо (1660—1731), впервые опубликованный в апреле 1719 года, повествующий о нравственном возрождении человека в общении с </a:t>
            </a:r>
            <a:r>
              <a:rPr lang="ru-RU" dirty="0" smtClean="0"/>
              <a:t>природой </a:t>
            </a:r>
            <a:r>
              <a:rPr lang="ru-RU" dirty="0"/>
              <a:t>и обессмертивший имя </a:t>
            </a:r>
            <a:r>
              <a:rPr lang="ru-RU" dirty="0" smtClean="0"/>
              <a:t>автора. </a:t>
            </a:r>
            <a:r>
              <a:rPr lang="ru-RU" dirty="0"/>
              <a:t>Написан как автобиография морского путешественника и плантатора Робинзона Крузо, желавшего ещё более разбогатеть скорым и нелегальным путём, но в результате кораблекрушения попавшего на необитаемый остров и проведшего там 28 лет. Сам Дефо называл свой роман </a:t>
            </a:r>
            <a:r>
              <a:rPr lang="ru-RU" dirty="0" smtClean="0"/>
              <a:t>аллегорией.</a:t>
            </a:r>
            <a:endParaRPr lang="ru-RU" dirty="0"/>
          </a:p>
          <a:p>
            <a:pPr algn="just"/>
            <a:r>
              <a:rPr lang="ru-RU" dirty="0"/>
              <a:t>Материалом для романа Дефо послужило описание пребывания шотландского боцмана </a:t>
            </a:r>
            <a:r>
              <a:rPr lang="ru-RU" dirty="0" err="1"/>
              <a:t>Селькирка</a:t>
            </a:r>
            <a:r>
              <a:rPr lang="ru-RU" dirty="0"/>
              <a:t> на необитаемом острове в 1704—1709 годы. Дефо избрал для своего Робинзона те же места и ту же природу, среди которых жил </a:t>
            </a:r>
            <a:r>
              <a:rPr lang="ru-RU" dirty="0" err="1"/>
              <a:t>Селькирк</a:t>
            </a:r>
            <a:r>
              <a:rPr lang="ru-RU" dirty="0"/>
              <a:t>; но если последний одичал на острове, то Робинзон нравственно возродился</a:t>
            </a:r>
            <a:r>
              <a:rPr lang="ru-RU" dirty="0" smtClean="0"/>
              <a:t>.</a:t>
            </a:r>
            <a:endParaRPr lang="ru-RU" dirty="0"/>
          </a:p>
          <a:p>
            <a:pPr algn="just"/>
            <a:r>
              <a:rPr lang="ru-RU" dirty="0"/>
              <a:t>Полное название романа — «Жизнь, необыкновенные и удивительные приключения Робинзона Крузо, моряка из </a:t>
            </a:r>
            <a:r>
              <a:rPr lang="ru-RU" dirty="0" err="1"/>
              <a:t>Йо́рка</a:t>
            </a:r>
            <a:r>
              <a:rPr lang="ru-RU" dirty="0"/>
              <a:t>, прожившего 28 лет в полном одиночестве на необитаемом острове у берегов Америки близ устьев реки </a:t>
            </a:r>
            <a:r>
              <a:rPr lang="ru-RU" dirty="0" err="1"/>
              <a:t>Орино́ко</a:t>
            </a:r>
            <a:r>
              <a:rPr lang="ru-RU" dirty="0"/>
              <a:t>, куда он был выброшен кораблекрушением, во время которого весь экипаж корабля, кроме него, погиб, с изложением его неожиданного освобождения пиратами; написанные им самим</a:t>
            </a:r>
            <a:r>
              <a:rPr lang="ru-RU" dirty="0" smtClean="0"/>
              <a:t>».</a:t>
            </a:r>
            <a:endParaRPr lang="ru-RU" dirty="0"/>
          </a:p>
        </p:txBody>
      </p:sp>
      <p:pic>
        <p:nvPicPr>
          <p:cNvPr id="1026" name="Picture 2" descr="Y:\Рыбак\Шарики\1781505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398" y="5636664"/>
            <a:ext cx="1066801" cy="99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Y:\Рыбак\Шарики\6d35686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910" y="5892064"/>
            <a:ext cx="765551" cy="139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:\Рыбак\Шарики\i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871" y="5625642"/>
            <a:ext cx="933450" cy="136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Y:\Рыбак\Шарики\158637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432" y="5911413"/>
            <a:ext cx="582194" cy="110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Y:\Рыбак\Шарики\i (4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724" y="5933795"/>
            <a:ext cx="400552" cy="89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32291"/>
            <a:ext cx="2482921" cy="313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789993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Рыбак\Земной шар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3367"/>
          <a:stretch/>
        </p:blipFill>
        <p:spPr bwMode="auto">
          <a:xfrm>
            <a:off x="-455421" y="0"/>
            <a:ext cx="96349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По решению ООН:</a:t>
            </a:r>
            <a:endParaRPr lang="ru-RU" b="1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1445360"/>
              </p:ext>
            </p:extLst>
          </p:nvPr>
        </p:nvGraphicFramePr>
        <p:xfrm>
          <a:off x="251520" y="1340768"/>
          <a:ext cx="6264695" cy="3732019"/>
        </p:xfrm>
        <a:graphic>
          <a:graphicData uri="http://schemas.openxmlformats.org/drawingml/2006/table">
            <a:tbl>
              <a:tblPr firstRow="1" firstCol="1" bandRow="1"/>
              <a:tblGrid>
                <a:gridCol w="1575316"/>
                <a:gridCol w="4689379"/>
              </a:tblGrid>
              <a:tr h="3637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013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2008-2017 годы  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Второе десятилетие ООН по борьбе за ликвидацию нищеты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регионов.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2010-2020 годы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Десятилетие ООН,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посвящённое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пустыням и борьбе с опустыниванием.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588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2011-2020 годы 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Десятилетие действий по обеспечению безопасности дорожного движения.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06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2011-2020 годы  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Десятилетие биологического разнообразия.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346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2014–2024 годы 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Десятилетие устойчивой энергетики для всех.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346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2017 год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Международный год устойчивого развития туризма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639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rgbClr val="FFFF0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Y:\Рыбак\Шарики\Фейрверк ум. 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688132"/>
            <a:ext cx="18288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96652"/>
            <a:ext cx="8244681" cy="900113"/>
          </a:xfrm>
        </p:spPr>
        <p:txBody>
          <a:bodyPr/>
          <a:lstStyle/>
          <a:p>
            <a:r>
              <a:rPr lang="ru-RU" sz="2800" b="1" dirty="0" smtClean="0"/>
              <a:t>30 сентября – день рождения Шарика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01478" y="1556791"/>
            <a:ext cx="5154118" cy="4787069"/>
          </a:xfrm>
        </p:spPr>
        <p:txBody>
          <a:bodyPr/>
          <a:lstStyle/>
          <a:p>
            <a:r>
              <a:rPr lang="ru-RU" sz="1800" dirty="0" smtClean="0"/>
              <a:t>Шарик </a:t>
            </a:r>
            <a:r>
              <a:rPr lang="ru-RU" sz="1800" dirty="0"/>
              <a:t>— вымышленный пёс, популярный персонаж произведений детского писателя Эдуарда Успенского. Впервые появился в повести </a:t>
            </a:r>
            <a:r>
              <a:rPr lang="ru-RU" sz="1800" dirty="0" smtClean="0"/>
              <a:t>«Дядя </a:t>
            </a:r>
            <a:r>
              <a:rPr lang="ru-RU" sz="1800" dirty="0"/>
              <a:t>Фёдор, пёс и </a:t>
            </a:r>
            <a:r>
              <a:rPr lang="ru-RU" sz="1800" dirty="0" smtClean="0"/>
              <a:t>кот» </a:t>
            </a:r>
            <a:r>
              <a:rPr lang="ru-RU" sz="1800" dirty="0"/>
              <a:t>в 1973 году</a:t>
            </a:r>
            <a:r>
              <a:rPr lang="ru-RU" sz="1800" dirty="0" smtClean="0"/>
              <a:t>.</a:t>
            </a:r>
            <a:endParaRPr lang="ru-RU" sz="1800" dirty="0"/>
          </a:p>
          <a:p>
            <a:r>
              <a:rPr lang="ru-RU" sz="1800" dirty="0"/>
              <a:t>На основе произведений Успенского были созданы советские мультфильмы с участием персонажа: («Трое из Простоквашино», «Каникулы в Простоквашино», «Зима в Простоквашино</a:t>
            </a:r>
            <a:r>
              <a:rPr lang="ru-RU" sz="1800" dirty="0" smtClean="0"/>
              <a:t>». </a:t>
            </a:r>
            <a:r>
              <a:rPr lang="ru-RU" sz="1800" dirty="0"/>
              <a:t>В мультфильмах серии «Трое из Простоквашино» Шарика озвучивал Лев Дуров.</a:t>
            </a:r>
          </a:p>
        </p:txBody>
      </p:sp>
      <p:pic>
        <p:nvPicPr>
          <p:cNvPr id="9219" name="Picture 3" descr="Y:\Рыбак\Шарики\Фейрверк ум. 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714" y="5574092"/>
            <a:ext cx="18288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Y:\Рыбак\Шарики\Фейрверк ум.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" y="116632"/>
            <a:ext cx="18288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Администратор\Desktop\IMG_20170604_0951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33" y="1375318"/>
            <a:ext cx="2677219" cy="356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33405" y="5173741"/>
            <a:ext cx="33680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prstClr val="black"/>
                </a:solidFill>
              </a:rPr>
              <a:t>Городская скульптура</a:t>
            </a:r>
          </a:p>
          <a:p>
            <a:pPr algn="ctr"/>
            <a:r>
              <a:rPr lang="ru-RU" sz="1600" b="1" i="1" dirty="0" smtClean="0">
                <a:solidFill>
                  <a:prstClr val="black"/>
                </a:solidFill>
              </a:rPr>
              <a:t>ул. Советская,</a:t>
            </a:r>
          </a:p>
          <a:p>
            <a:pPr algn="ctr"/>
            <a:r>
              <a:rPr lang="ru-RU" sz="1600" b="1" i="1" dirty="0">
                <a:solidFill>
                  <a:prstClr val="black"/>
                </a:solidFill>
              </a:rPr>
              <a:t>г</a:t>
            </a:r>
            <a:r>
              <a:rPr lang="ru-RU" sz="1600" b="1" i="1" dirty="0" smtClean="0">
                <a:solidFill>
                  <a:prstClr val="black"/>
                </a:solidFill>
              </a:rPr>
              <a:t>. Ростов-на-Дону</a:t>
            </a:r>
            <a:endParaRPr lang="ru-RU" sz="1600" b="1" i="1" dirty="0">
              <a:solidFill>
                <a:prstClr val="black"/>
              </a:solidFill>
            </a:endParaRPr>
          </a:p>
        </p:txBody>
      </p:sp>
      <p:pic>
        <p:nvPicPr>
          <p:cNvPr id="3076" name="Picture 4" descr="C:\Users\Администратор\Pictures\2017-05-29\Scan1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614285"/>
            <a:ext cx="1282242" cy="191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Администратор\Pictures\2017-05-29\Scan100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614285"/>
            <a:ext cx="1260962" cy="191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387418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rgbClr val="FFFF0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96652"/>
            <a:ext cx="8244681" cy="900113"/>
          </a:xfrm>
        </p:spPr>
        <p:txBody>
          <a:bodyPr/>
          <a:lstStyle/>
          <a:p>
            <a:r>
              <a:rPr lang="ru-RU" sz="2800" b="1" dirty="0" smtClean="0"/>
              <a:t>Октябрь – день рождения дяди Фёдора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1920" y="1593342"/>
            <a:ext cx="5003676" cy="4715978"/>
          </a:xfrm>
        </p:spPr>
        <p:txBody>
          <a:bodyPr/>
          <a:lstStyle/>
          <a:p>
            <a:pPr algn="just"/>
            <a:r>
              <a:rPr lang="ru-RU" sz="1600" dirty="0" smtClean="0"/>
              <a:t>Дядя </a:t>
            </a:r>
            <a:r>
              <a:rPr lang="ru-RU" sz="1600" dirty="0"/>
              <a:t>Фёдор — мальчик, один из главных персонажей произведений детского писателя Эдуарда Успенского. Впервые появился в повести </a:t>
            </a:r>
            <a:r>
              <a:rPr lang="ru-RU" sz="1600" dirty="0" smtClean="0"/>
              <a:t>«Дядя </a:t>
            </a:r>
            <a:r>
              <a:rPr lang="ru-RU" sz="1600" dirty="0"/>
              <a:t>Фёдор, пёс и </a:t>
            </a:r>
            <a:r>
              <a:rPr lang="ru-RU" sz="1600" dirty="0" smtClean="0"/>
              <a:t>кот» в </a:t>
            </a:r>
            <a:r>
              <a:rPr lang="ru-RU" sz="1600" dirty="0"/>
              <a:t>1973 году</a:t>
            </a:r>
            <a:r>
              <a:rPr lang="ru-RU" sz="1600" dirty="0" smtClean="0"/>
              <a:t>.</a:t>
            </a:r>
          </a:p>
          <a:p>
            <a:pPr algn="just"/>
            <a:r>
              <a:rPr lang="ru-RU" sz="1600" dirty="0"/>
              <a:t>Дядя Фёдор – шестилетний мальчик, который ведёт себя как взрослый. В четыре года он научился читать, а в шесть лет он сам варил себе суп, рассуждал по-взрослому, и за это получил прозвище Дядя </a:t>
            </a:r>
            <a:r>
              <a:rPr lang="ru-RU" sz="1600" dirty="0" smtClean="0"/>
              <a:t>Фёдор</a:t>
            </a:r>
            <a:r>
              <a:rPr lang="ru-RU" sz="1600" dirty="0"/>
              <a:t>. После того, как родители запретили ему оставить в квартире говорящего бездомного кота, Дядя </a:t>
            </a:r>
            <a:r>
              <a:rPr lang="ru-RU" sz="1600" dirty="0" smtClean="0"/>
              <a:t>Фёдор ушёл </a:t>
            </a:r>
            <a:r>
              <a:rPr lang="ru-RU" sz="1600" dirty="0"/>
              <a:t>из дома и вместе с этим котом (получившим фамилию </a:t>
            </a:r>
            <a:r>
              <a:rPr lang="ru-RU" sz="1600" dirty="0" err="1"/>
              <a:t>Матроскин</a:t>
            </a:r>
            <a:r>
              <a:rPr lang="ru-RU" sz="1600" dirty="0"/>
              <a:t>) и псом Шариком зажил жизнью фермера в деревне. Про Дядю </a:t>
            </a:r>
            <a:r>
              <a:rPr lang="ru-RU" sz="1600" dirty="0" smtClean="0"/>
              <a:t>Фёдора </a:t>
            </a:r>
            <a:r>
              <a:rPr lang="ru-RU" sz="1600" dirty="0"/>
              <a:t>Успенский написал несколько книг, и со временем мальчик подрос. В 1990-х появились книги про девочку Дяди </a:t>
            </a:r>
            <a:r>
              <a:rPr lang="ru-RU" sz="1600" dirty="0" smtClean="0"/>
              <a:t>Фёдора</a:t>
            </a:r>
            <a:r>
              <a:rPr lang="ru-RU" sz="1600" dirty="0"/>
              <a:t>, его школьные приключения и </a:t>
            </a:r>
            <a:r>
              <a:rPr lang="ru-RU" sz="1600" dirty="0" smtClean="0"/>
              <a:t>другие.</a:t>
            </a:r>
            <a:endParaRPr lang="ru-RU" sz="1600" dirty="0"/>
          </a:p>
        </p:txBody>
      </p:sp>
      <p:pic>
        <p:nvPicPr>
          <p:cNvPr id="9219" name="Picture 3" descr="Y:\Рыбак\Шарики\Фейрверк ум. 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589240"/>
            <a:ext cx="18288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Y:\Рыбак\Шарики\Фейрверк ум.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" y="116632"/>
            <a:ext cx="18288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Y:\Рыбак\Шарики\Фейрверк ум. 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18723"/>
            <a:ext cx="18288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Администратор\Desktop\IMG_20170604_0951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19" y="1644802"/>
            <a:ext cx="2592289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33405" y="5173741"/>
            <a:ext cx="33680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prstClr val="black"/>
                </a:solidFill>
              </a:rPr>
              <a:t>Городская скульптура</a:t>
            </a:r>
          </a:p>
          <a:p>
            <a:pPr algn="ctr"/>
            <a:r>
              <a:rPr lang="ru-RU" sz="1600" b="1" i="1" dirty="0" smtClean="0">
                <a:solidFill>
                  <a:prstClr val="black"/>
                </a:solidFill>
              </a:rPr>
              <a:t>ул. Советская,</a:t>
            </a:r>
          </a:p>
          <a:p>
            <a:pPr algn="ctr"/>
            <a:r>
              <a:rPr lang="ru-RU" sz="1600" b="1" i="1" dirty="0">
                <a:solidFill>
                  <a:prstClr val="black"/>
                </a:solidFill>
              </a:rPr>
              <a:t>г</a:t>
            </a:r>
            <a:r>
              <a:rPr lang="ru-RU" sz="1600" b="1" i="1" dirty="0" smtClean="0">
                <a:solidFill>
                  <a:prstClr val="black"/>
                </a:solidFill>
              </a:rPr>
              <a:t>. Ростов-на-Дону</a:t>
            </a:r>
            <a:endParaRPr lang="ru-RU" sz="16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691743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Shape 1"/>
          <p:cNvSpPr txBox="1"/>
          <p:nvPr/>
        </p:nvSpPr>
        <p:spPr>
          <a:xfrm>
            <a:off x="539552" y="404664"/>
            <a:ext cx="8100272" cy="1142640"/>
          </a:xfrm>
          <a:prstGeom prst="rect">
            <a:avLst/>
          </a:prstGeom>
        </p:spPr>
        <p:txBody>
          <a:bodyPr/>
          <a:lstStyle/>
          <a:p>
            <a:pPr algn="ctr">
              <a:buSzPct val="128000"/>
              <a:buFont typeface="Georgia"/>
              <a:buChar char="*"/>
            </a:pPr>
            <a:r>
              <a:rPr lang="ru-RU" sz="2400" b="1" dirty="0">
                <a:solidFill>
                  <a:prstClr val="black"/>
                </a:solidFill>
              </a:rPr>
              <a:t>4 октября – 170 лет со дня рождения французского писателя и путешественника</a:t>
            </a:r>
          </a:p>
          <a:p>
            <a:pPr algn="ctr">
              <a:buSzPct val="128000"/>
            </a:pPr>
            <a:r>
              <a:rPr lang="ru-RU" sz="2400" b="1" dirty="0">
                <a:solidFill>
                  <a:prstClr val="black"/>
                </a:solidFill>
              </a:rPr>
              <a:t>Луи Анри </a:t>
            </a:r>
            <a:r>
              <a:rPr lang="ru-RU" sz="2400" b="1" dirty="0" err="1">
                <a:solidFill>
                  <a:prstClr val="black"/>
                </a:solidFill>
              </a:rPr>
              <a:t>Буссенара</a:t>
            </a:r>
            <a:r>
              <a:rPr lang="ru-RU" sz="2400" b="1" dirty="0">
                <a:solidFill>
                  <a:prstClr val="black"/>
                </a:solidFill>
              </a:rPr>
              <a:t> (1847-1910)</a:t>
            </a:r>
            <a:endParaRPr sz="2400" dirty="0">
              <a:solidFill>
                <a:prstClr val="black"/>
              </a:solidFill>
            </a:endParaRPr>
          </a:p>
        </p:txBody>
      </p:sp>
      <p:sp>
        <p:nvSpPr>
          <p:cNvPr id="168" name="TextShape 2"/>
          <p:cNvSpPr txBox="1"/>
          <p:nvPr/>
        </p:nvSpPr>
        <p:spPr>
          <a:xfrm>
            <a:off x="936000" y="2069640"/>
            <a:ext cx="3123000" cy="34743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9" name="TextShape 3"/>
          <p:cNvSpPr txBox="1"/>
          <p:nvPr/>
        </p:nvSpPr>
        <p:spPr>
          <a:xfrm>
            <a:off x="4392000" y="2160000"/>
            <a:ext cx="3123000" cy="34743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3"/>
          </p:nvPr>
        </p:nvSpPr>
        <p:spPr>
          <a:xfrm>
            <a:off x="251520" y="1547304"/>
            <a:ext cx="6768751" cy="4891797"/>
          </a:xfrm>
        </p:spPr>
        <p:txBody>
          <a:bodyPr>
            <a:noAutofit/>
          </a:bodyPr>
          <a:lstStyle/>
          <a:p>
            <a:r>
              <a:rPr lang="ru-RU" sz="1400" dirty="0"/>
              <a:t>Луи Анри </a:t>
            </a:r>
            <a:r>
              <a:rPr lang="ru-RU" sz="1400" dirty="0" err="1" smtClean="0"/>
              <a:t>Буссенар</a:t>
            </a:r>
            <a:r>
              <a:rPr lang="ru-RU" sz="1400" dirty="0" smtClean="0"/>
              <a:t> -  </a:t>
            </a:r>
            <a:r>
              <a:rPr lang="ru-RU" sz="1400" dirty="0"/>
              <a:t>французский классик приключенческой </a:t>
            </a:r>
            <a:r>
              <a:rPr lang="ru-RU" sz="1400" dirty="0" smtClean="0"/>
              <a:t>литературы.</a:t>
            </a:r>
          </a:p>
          <a:p>
            <a:r>
              <a:rPr lang="ru-RU" sz="1400" dirty="0" err="1"/>
              <a:t>Буссенар</a:t>
            </a:r>
            <a:r>
              <a:rPr lang="ru-RU" sz="1400" dirty="0"/>
              <a:t> родился в городе </a:t>
            </a:r>
            <a:r>
              <a:rPr lang="ru-RU" sz="1400" dirty="0" err="1"/>
              <a:t>Эскренн</a:t>
            </a:r>
            <a:r>
              <a:rPr lang="ru-RU" sz="1400" dirty="0"/>
              <a:t> (Франция) в 1847 году. Учился в Париже и получил медицинское образование. Во время франко-прусской войны был призван в армию и служил полковым врачом. Был ранен под </a:t>
            </a:r>
            <a:r>
              <a:rPr lang="ru-RU" sz="1400" dirty="0" err="1"/>
              <a:t>Шампиньи</a:t>
            </a:r>
            <a:r>
              <a:rPr lang="ru-RU" sz="1400" dirty="0"/>
              <a:t>. После войны вернулся в Париж и занялся литературой. </a:t>
            </a:r>
          </a:p>
          <a:p>
            <a:r>
              <a:rPr lang="ru-RU" sz="1400" dirty="0"/>
              <a:t>В 1877 </a:t>
            </a:r>
            <a:r>
              <a:rPr lang="ru-RU" sz="1400" dirty="0" err="1"/>
              <a:t>Буссенар</a:t>
            </a:r>
            <a:r>
              <a:rPr lang="ru-RU" sz="1400" dirty="0"/>
              <a:t> начал публиковать первые романы в издании «</a:t>
            </a:r>
            <a:r>
              <a:rPr lang="ru-RU" sz="1400" dirty="0" err="1"/>
              <a:t>Журналь</a:t>
            </a:r>
            <a:r>
              <a:rPr lang="ru-RU" sz="1400" dirty="0"/>
              <a:t> де Вояж» . </a:t>
            </a:r>
          </a:p>
          <a:p>
            <a:r>
              <a:rPr lang="ru-RU" sz="1400" dirty="0"/>
              <a:t>Луи </a:t>
            </a:r>
            <a:r>
              <a:rPr lang="ru-RU" sz="1400" dirty="0" err="1"/>
              <a:t>Буссенар</a:t>
            </a:r>
            <a:r>
              <a:rPr lang="ru-RU" sz="1400" dirty="0"/>
              <a:t> много путешествовал по французским колониям, в основном в Африке, где почерпнул местный колорит и нашёл новые идеи для творчества. Он побывал также в Австралии и в Гвиане. </a:t>
            </a:r>
          </a:p>
          <a:p>
            <a:r>
              <a:rPr lang="ru-RU" sz="1400" dirty="0"/>
              <a:t>Согласно завещанию </a:t>
            </a:r>
            <a:r>
              <a:rPr lang="ru-RU" sz="1400" dirty="0" err="1"/>
              <a:t>Буссенара</a:t>
            </a:r>
            <a:r>
              <a:rPr lang="ru-RU" sz="1400" dirty="0"/>
              <a:t> все личные бумаги и рукописи его произведений были сожжены. </a:t>
            </a:r>
            <a:endParaRPr lang="ru-RU" sz="1400" dirty="0" smtClean="0"/>
          </a:p>
          <a:p>
            <a:r>
              <a:rPr lang="ru-RU" sz="1400" dirty="0" smtClean="0"/>
              <a:t>Русские </a:t>
            </a:r>
            <a:r>
              <a:rPr lang="ru-RU" sz="1400" dirty="0"/>
              <a:t>переводы романов </a:t>
            </a:r>
            <a:r>
              <a:rPr lang="ru-RU" sz="1400" dirty="0" err="1"/>
              <a:t>Буссенара</a:t>
            </a:r>
            <a:r>
              <a:rPr lang="ru-RU" sz="1400" dirty="0"/>
              <a:t> появлялись как правило сразу же после публикации его новых книг во Франции. В 1911 году в приложении к журналу «Природа и люди» (С.-Петербург) вышло собрание сочинений </a:t>
            </a:r>
            <a:r>
              <a:rPr lang="ru-RU" sz="1400" dirty="0" smtClean="0"/>
              <a:t>Луи </a:t>
            </a:r>
            <a:r>
              <a:rPr lang="ru-RU" sz="1400" dirty="0" err="1"/>
              <a:t>Буссенара</a:t>
            </a:r>
            <a:r>
              <a:rPr lang="ru-RU" sz="1400" dirty="0"/>
              <a:t> в 40 томах. Также отдельные произведения переиздавались в советские времена. Во Франции же пик популярности классика приключенческой литературы пришёлся на период между двумя мировыми войнами, с середины ХХ века его наследие практически полностью </a:t>
            </a:r>
            <a:r>
              <a:rPr lang="ru-RU" sz="1400" dirty="0" smtClean="0"/>
              <a:t>забыто.</a:t>
            </a:r>
          </a:p>
        </p:txBody>
      </p:sp>
      <p:pic>
        <p:nvPicPr>
          <p:cNvPr id="7170" name="Picture 2" descr="C:\Users\Администратор\Pictures\2017-01-10\Scan10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407" y="2549320"/>
            <a:ext cx="1682398" cy="25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40646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96652"/>
            <a:ext cx="8316688" cy="900113"/>
          </a:xfrm>
        </p:spPr>
        <p:txBody>
          <a:bodyPr/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5 октября – Международный день учителя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720000">
              <a:buNone/>
            </a:pPr>
            <a:r>
              <a:rPr lang="ru-RU" sz="2000" dirty="0"/>
              <a:t>День учителя впервые был </a:t>
            </a:r>
            <a:r>
              <a:rPr lang="ru-RU" sz="2000" dirty="0" smtClean="0"/>
              <a:t>учреждён </a:t>
            </a:r>
            <a:r>
              <a:rPr lang="ru-RU" sz="2000" dirty="0"/>
              <a:t>указом </a:t>
            </a:r>
            <a:r>
              <a:rPr lang="ru-RU" sz="2000" dirty="0" smtClean="0"/>
              <a:t>Президиума </a:t>
            </a:r>
            <a:r>
              <a:rPr lang="ru-RU" sz="2000" dirty="0"/>
              <a:t>Верховного Совета СССР от 29 сентября 1965 года. Его отмечали в первое воскресенье октября. С 1994 года Россия справляет праздник 5 октября, в соответствии с Указом Президента Российской Федерации Б. Ельцина от 3 октября 1994 года № 1961</a:t>
            </a:r>
            <a:r>
              <a:rPr lang="ru-RU" sz="2000" dirty="0" smtClean="0"/>
              <a:t>.</a:t>
            </a:r>
          </a:p>
          <a:p>
            <a:pPr indent="720000">
              <a:buNone/>
            </a:pPr>
            <a:r>
              <a:rPr lang="ru-RU" sz="2000" dirty="0"/>
              <a:t>Учитель – творческая профессия. Она требует способности находить уникальные подходы к каждому ученику, вне зависимости от его особенностей, добиваться понимания материала, логического мышления.</a:t>
            </a:r>
            <a:endParaRPr lang="ru-RU" sz="2000" dirty="0" smtClean="0"/>
          </a:p>
        </p:txBody>
      </p:sp>
      <p:pic>
        <p:nvPicPr>
          <p:cNvPr id="5122" name="Picture 2" descr="C:\Users\Администратор\Pictures\2017-01-18\Scan10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46" y="4563876"/>
            <a:ext cx="1651621" cy="196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Администратор\Pictures\2017-01-20\Scan10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602883"/>
            <a:ext cx="1422154" cy="209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дминистратор\Pictures\2017-01-20\Scan10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914" y="4428653"/>
            <a:ext cx="1663867" cy="213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7015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/>
              <a:t>8 октября – </a:t>
            </a:r>
            <a:r>
              <a:rPr lang="ru-RU" sz="2400" b="1" dirty="0"/>
              <a:t>125 лет со дня рождения русской поэтессы Марины Ивановны Цветаевой (1892-1941)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9" y="1412776"/>
            <a:ext cx="5976664" cy="4968552"/>
          </a:xfrm>
        </p:spPr>
        <p:txBody>
          <a:bodyPr>
            <a:noAutofit/>
          </a:bodyPr>
          <a:lstStyle/>
          <a:p>
            <a:pPr algn="just"/>
            <a:r>
              <a:rPr lang="ru-RU" sz="2000" dirty="0"/>
              <a:t>Родилась Марина Цветаева в </a:t>
            </a:r>
            <a:r>
              <a:rPr lang="ru-RU" sz="2000" dirty="0" smtClean="0"/>
              <a:t>Москве. Её </a:t>
            </a:r>
            <a:r>
              <a:rPr lang="ru-RU" sz="2000" dirty="0"/>
              <a:t>отец был профессором университета, мать – пианисткой. П</a:t>
            </a:r>
            <a:r>
              <a:rPr lang="ru-RU" sz="2000" dirty="0" smtClean="0"/>
              <a:t>ервые стихи Марина написала </a:t>
            </a:r>
            <a:r>
              <a:rPr lang="ru-RU" sz="2000" dirty="0"/>
              <a:t>в возрасте шести лет. </a:t>
            </a:r>
            <a:endParaRPr lang="ru-RU" sz="2000" dirty="0" smtClean="0"/>
          </a:p>
          <a:p>
            <a:pPr algn="just"/>
            <a:r>
              <a:rPr lang="ru-RU" sz="2000" dirty="0"/>
              <a:t>Цветаева — поэтесса трагического склада, трагической судьбы, она осталась в истории русской литературы «одиноким духом». Романтический максимализм, </a:t>
            </a:r>
            <a:r>
              <a:rPr lang="ru-RU" sz="2000" dirty="0" smtClean="0"/>
              <a:t>обречённость </a:t>
            </a:r>
            <a:r>
              <a:rPr lang="ru-RU" sz="2000" dirty="0"/>
              <a:t>любви, неприятие повседневного бытия — темы </a:t>
            </a:r>
            <a:r>
              <a:rPr lang="ru-RU" sz="2000" dirty="0" smtClean="0"/>
              <a:t>её </a:t>
            </a:r>
            <a:r>
              <a:rPr lang="ru-RU" sz="2000" dirty="0"/>
              <a:t>поэтических сборников «</a:t>
            </a:r>
            <a:r>
              <a:rPr lang="ru-RU" sz="2000" dirty="0" smtClean="0"/>
              <a:t>Вёрсты</a:t>
            </a:r>
            <a:r>
              <a:rPr lang="ru-RU" sz="2000" dirty="0"/>
              <a:t>», «Ремесло», «После России», поэм «Поэма Горы», «Поэма Конца». Писала </a:t>
            </a:r>
            <a:r>
              <a:rPr lang="ru-RU" sz="2000" dirty="0" err="1"/>
              <a:t>эссеистскую</a:t>
            </a:r>
            <a:r>
              <a:rPr lang="ru-RU" sz="2000" dirty="0"/>
              <a:t> прозу — «Мой Пушкин», воспоминания об А. Белом, В. Брюсове, М. Волошине, Б. Пастернаке и </a:t>
            </a:r>
            <a:r>
              <a:rPr lang="ru-RU" sz="2000" dirty="0" smtClean="0"/>
              <a:t>др.</a:t>
            </a:r>
            <a:endParaRPr lang="ru-RU" sz="2000" dirty="0"/>
          </a:p>
        </p:txBody>
      </p:sp>
      <p:pic>
        <p:nvPicPr>
          <p:cNvPr id="8194" name="Picture 2" descr="C:\Users\Администратор\Pictures\2017-01-10\Scan1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299" y="3801891"/>
            <a:ext cx="1682754" cy="25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Администратор\Pictures\2017-01-10\Scan10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340768"/>
            <a:ext cx="1431625" cy="229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23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Shape 1"/>
          <p:cNvSpPr txBox="1"/>
          <p:nvPr/>
        </p:nvSpPr>
        <p:spPr>
          <a:xfrm>
            <a:off x="179512" y="329567"/>
            <a:ext cx="7473173" cy="720080"/>
          </a:xfrm>
          <a:prstGeom prst="rect">
            <a:avLst/>
          </a:prstGeom>
        </p:spPr>
        <p:txBody>
          <a:bodyPr/>
          <a:lstStyle/>
          <a:p>
            <a:pPr algn="ctr">
              <a:buSzPct val="128000"/>
              <a:buFont typeface="Georgia"/>
              <a:buChar char="*"/>
            </a:pPr>
            <a:r>
              <a:rPr lang="ru-RU" sz="2400" b="1" dirty="0">
                <a:solidFill>
                  <a:prstClr val="black"/>
                </a:solidFill>
              </a:rPr>
              <a:t>12 октября – день рождения Тома </a:t>
            </a:r>
            <a:r>
              <a:rPr lang="ru-RU" sz="2400" b="1" dirty="0" err="1">
                <a:solidFill>
                  <a:prstClr val="black"/>
                </a:solidFill>
              </a:rPr>
              <a:t>Кенти</a:t>
            </a:r>
            <a:endParaRPr sz="2400" dirty="0">
              <a:solidFill>
                <a:prstClr val="black"/>
              </a:solidFill>
            </a:endParaRPr>
          </a:p>
        </p:txBody>
      </p:sp>
      <p:sp>
        <p:nvSpPr>
          <p:cNvPr id="168" name="TextShape 2"/>
          <p:cNvSpPr txBox="1"/>
          <p:nvPr/>
        </p:nvSpPr>
        <p:spPr>
          <a:xfrm>
            <a:off x="936000" y="2069640"/>
            <a:ext cx="3123000" cy="34743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9" name="TextShape 3"/>
          <p:cNvSpPr txBox="1"/>
          <p:nvPr/>
        </p:nvSpPr>
        <p:spPr>
          <a:xfrm>
            <a:off x="4392000" y="2160000"/>
            <a:ext cx="3123000" cy="34743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3"/>
          </p:nvPr>
        </p:nvSpPr>
        <p:spPr>
          <a:xfrm>
            <a:off x="2852244" y="836711"/>
            <a:ext cx="6184251" cy="5558167"/>
          </a:xfrm>
        </p:spPr>
        <p:txBody>
          <a:bodyPr>
            <a:noAutofit/>
          </a:bodyPr>
          <a:lstStyle/>
          <a:p>
            <a:pPr algn="just"/>
            <a:r>
              <a:rPr lang="ru-RU" sz="1400" dirty="0"/>
              <a:t>Том </a:t>
            </a:r>
            <a:r>
              <a:rPr lang="ru-RU" sz="1400" dirty="0" err="1"/>
              <a:t>Кенти</a:t>
            </a:r>
            <a:r>
              <a:rPr lang="ru-RU" sz="1400" dirty="0"/>
              <a:t> - главный герой романа Марка Твена "Принц и нищий". Том - мальчик 10-ти лет, выходец из лондонских трущоб. Он жил в нищете вместе со своими отцом, матерью, двумя старшими </a:t>
            </a:r>
            <a:r>
              <a:rPr lang="ru-RU" sz="1400" dirty="0" smtClean="0"/>
              <a:t>сёстрами </a:t>
            </a:r>
            <a:r>
              <a:rPr lang="ru-RU" sz="1400" dirty="0"/>
              <a:t>и бабкой. </a:t>
            </a:r>
            <a:endParaRPr lang="ru-RU" sz="1400" dirty="0" smtClean="0"/>
          </a:p>
          <a:p>
            <a:pPr algn="just"/>
            <a:r>
              <a:rPr lang="ru-RU" sz="1400" dirty="0"/>
              <a:t>Не смотря на </a:t>
            </a:r>
            <a:r>
              <a:rPr lang="ru-RU" sz="1400" dirty="0" smtClean="0"/>
              <a:t>тяжёлые </a:t>
            </a:r>
            <a:r>
              <a:rPr lang="ru-RU" sz="1400" dirty="0"/>
              <a:t>условия жизни, Том </a:t>
            </a:r>
            <a:r>
              <a:rPr lang="ru-RU" sz="1400" dirty="0" err="1"/>
              <a:t>Кенти</a:t>
            </a:r>
            <a:r>
              <a:rPr lang="ru-RU" sz="1400" dirty="0"/>
              <a:t> отличался добрым сердцем. Он был любознательным </a:t>
            </a:r>
            <a:r>
              <a:rPr lang="ru-RU" sz="1400" dirty="0" smtClean="0"/>
              <a:t>ребёнком </a:t>
            </a:r>
            <a:r>
              <a:rPr lang="ru-RU" sz="1400" dirty="0"/>
              <a:t>и любил общаться с местным священником - отцом Эндрю. Священник постоянно рассказывал Тому волшебные сказки о принцах и королях, великанах и карликах, феях. Он научил Тома читать, латинскому языку, привил желание к приличному образу жизни. Под впечатлением от общения с отцом Эндрю Том стал учиться правильно и грамотно говорить, много читал, следил за своим внешним видом. Тогда же он начал мечтать о том, чтобы быть принцем или познакомиться с ним. </a:t>
            </a:r>
          </a:p>
          <a:p>
            <a:pPr algn="just"/>
            <a:r>
              <a:rPr lang="ru-RU" sz="1400" dirty="0"/>
              <a:t>Волей случая желание Тома сбылось. Он попал в королевский дворец, случайно обратив на себя внимание юного принца Эдуарда. Принц пригласил мальчика в свои покои, они в шутку обменялись нарядами. Мальчики были невероятно похожи. Так Тома </a:t>
            </a:r>
            <a:r>
              <a:rPr lang="ru-RU" sz="1400" dirty="0" err="1"/>
              <a:t>Кенти</a:t>
            </a:r>
            <a:r>
              <a:rPr lang="ru-RU" sz="1400" dirty="0"/>
              <a:t> приняли за принца, а наследника престола выгнали из дворца</a:t>
            </a:r>
            <a:r>
              <a:rPr lang="ru-RU" sz="1400" dirty="0" smtClean="0"/>
              <a:t>.</a:t>
            </a:r>
          </a:p>
          <a:p>
            <a:pPr algn="just"/>
            <a:r>
              <a:rPr lang="ru-RU" sz="1400" dirty="0"/>
              <a:t>Так началась королевская жизнь Тома. Он всеми силами хотел исправить ошибку, но никто из подданных не верил ему, даже отец не заметил подмены, решив, что у мальчика временное помутнение рассудка. Поначалу жизнь при дворе тяготила Тома. Она оказалась далеко не такой </a:t>
            </a:r>
            <a:r>
              <a:rPr lang="ru-RU" sz="1400" dirty="0" smtClean="0"/>
              <a:t>весёлой </a:t>
            </a:r>
            <a:r>
              <a:rPr lang="ru-RU" sz="1400" dirty="0"/>
              <a:t>и прекрасной, как ему казалось в </a:t>
            </a:r>
            <a:r>
              <a:rPr lang="ru-RU" sz="1400" dirty="0" smtClean="0"/>
              <a:t>мечтах.</a:t>
            </a:r>
            <a:endParaRPr lang="ru-RU" sz="1400" dirty="0"/>
          </a:p>
        </p:txBody>
      </p:sp>
      <p:pic>
        <p:nvPicPr>
          <p:cNvPr id="1028" name="Picture 4" descr="Y:\Рыбак\Шарики\i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367" y="5209439"/>
            <a:ext cx="933450" cy="136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Y:\Рыбак\Шарики\158637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73" y="5287546"/>
            <a:ext cx="582194" cy="110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Y:\Рыбак\Шарики\i (4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24" y="5293280"/>
            <a:ext cx="400552" cy="89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01" y="1484784"/>
            <a:ext cx="2580144" cy="3397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 descr="Y:\Рыбак\Шарики\Фейрверк ум.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100" y="5634360"/>
            <a:ext cx="18288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99555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8" y="260648"/>
            <a:ext cx="8964488" cy="900112"/>
          </a:xfrm>
        </p:spPr>
        <p:txBody>
          <a:bodyPr/>
          <a:lstStyle/>
          <a:p>
            <a:r>
              <a:rPr lang="ru-RU" sz="2800" dirty="0" smtClean="0"/>
              <a:t>14 октября </a:t>
            </a:r>
            <a:r>
              <a:rPr lang="ru-RU" sz="2800" dirty="0"/>
              <a:t>- 175 лет со дня рождения русского живописца Василия Васильевича Верещагина (1842-1904)</a:t>
            </a:r>
          </a:p>
        </p:txBody>
      </p:sp>
      <p:pic>
        <p:nvPicPr>
          <p:cNvPr id="9218" name="Picture 2" descr="C:\Users\Администратор\Pictures\2017-01-10\Scan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660" y="1188991"/>
            <a:ext cx="1838672" cy="276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Администратор\Pictures\2017-01-10\Scan10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266" y="3404406"/>
            <a:ext cx="1597417" cy="206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Администратор\Pictures\2017-01-10\Scan10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087" y="5085184"/>
            <a:ext cx="1357773" cy="188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1412776"/>
            <a:ext cx="662473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solidFill>
                  <a:prstClr val="black"/>
                </a:solidFill>
              </a:rPr>
              <a:t>Борьба средствами искусства с "ужасным призраком войны" мыслилась Верещагиным как главная задача творчества. Им была совершена подлинная революция в издавна существовавшем батальном жанре живописи. Прежде это были торжественные сцены побед, триумфы полководцев, апофеозы героев; эпоха наполеоновских войн </a:t>
            </a:r>
            <a:r>
              <a:rPr lang="ru-RU" dirty="0" smtClean="0">
                <a:solidFill>
                  <a:prstClr val="black"/>
                </a:solidFill>
              </a:rPr>
              <a:t>ещё </a:t>
            </a:r>
            <a:r>
              <a:rPr lang="ru-RU" dirty="0">
                <a:solidFill>
                  <a:prstClr val="black"/>
                </a:solidFill>
              </a:rPr>
              <a:t>больше усилила в искусстве </a:t>
            </a:r>
            <a:r>
              <a:rPr lang="ru-RU" dirty="0" err="1">
                <a:solidFill>
                  <a:prstClr val="black"/>
                </a:solidFill>
              </a:rPr>
              <a:t>мифологизацию</a:t>
            </a:r>
            <a:r>
              <a:rPr lang="ru-RU" dirty="0">
                <a:solidFill>
                  <a:prstClr val="black"/>
                </a:solidFill>
              </a:rPr>
              <a:t> геройского подвига, известную романтизацию войны. Но во второй половине 19 века и сами войны, и взгляд на них изменились — и одним из первых зафиксировал это изменение Верещагин. Не событие триумфа, отодвигаемое часто на второй план, интересует его, но трагическая цена победы, грязные и бессмысленные подробности войны, варварские зверства, преступное безразличие начальства, становящееся причиной гибели сотен людей. Верещагин разоблачает миф о войне вообще — но и вполне конкретную ложь о тех или иных военных кампаниях, которые он наблюдал своими глазами.</a:t>
            </a:r>
          </a:p>
        </p:txBody>
      </p:sp>
    </p:spTree>
    <p:extLst>
      <p:ext uri="{BB962C8B-B14F-4D97-AF65-F5344CB8AC3E}">
        <p14:creationId xmlns:p14="http://schemas.microsoft.com/office/powerpoint/2010/main" val="5548416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Shape 1"/>
          <p:cNvSpPr txBox="1"/>
          <p:nvPr/>
        </p:nvSpPr>
        <p:spPr>
          <a:xfrm>
            <a:off x="179512" y="329567"/>
            <a:ext cx="7848872" cy="720080"/>
          </a:xfrm>
          <a:prstGeom prst="rect">
            <a:avLst/>
          </a:prstGeom>
        </p:spPr>
        <p:txBody>
          <a:bodyPr/>
          <a:lstStyle/>
          <a:p>
            <a:pPr algn="ctr">
              <a:buSzPct val="128000"/>
              <a:buFont typeface="Georgia"/>
              <a:buChar char="*"/>
            </a:pPr>
            <a:r>
              <a:rPr lang="ru-RU" sz="2400" b="1" dirty="0">
                <a:solidFill>
                  <a:prstClr val="black"/>
                </a:solidFill>
              </a:rPr>
              <a:t>14 октября – день рождения Винни-Пуха</a:t>
            </a:r>
            <a:endParaRPr sz="2400" dirty="0">
              <a:solidFill>
                <a:prstClr val="black"/>
              </a:solidFill>
            </a:endParaRPr>
          </a:p>
        </p:txBody>
      </p:sp>
      <p:sp>
        <p:nvSpPr>
          <p:cNvPr id="168" name="TextShape 2"/>
          <p:cNvSpPr txBox="1"/>
          <p:nvPr/>
        </p:nvSpPr>
        <p:spPr>
          <a:xfrm>
            <a:off x="936000" y="2069640"/>
            <a:ext cx="3123000" cy="34743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9" name="TextShape 3"/>
          <p:cNvSpPr txBox="1"/>
          <p:nvPr/>
        </p:nvSpPr>
        <p:spPr>
          <a:xfrm>
            <a:off x="4392000" y="2160000"/>
            <a:ext cx="3123000" cy="34743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3"/>
          </p:nvPr>
        </p:nvSpPr>
        <p:spPr>
          <a:xfrm>
            <a:off x="2987824" y="1049648"/>
            <a:ext cx="6007829" cy="4884148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/>
              <a:t>Первая история про Винни Пуха была написана </a:t>
            </a:r>
            <a:r>
              <a:rPr lang="ru-RU" dirty="0" smtClean="0"/>
              <a:t>Аланом </a:t>
            </a:r>
            <a:r>
              <a:rPr lang="ru-RU" dirty="0" err="1" smtClean="0"/>
              <a:t>Милном</a:t>
            </a:r>
            <a:r>
              <a:rPr lang="ru-RU" dirty="0" smtClean="0"/>
              <a:t> в </a:t>
            </a:r>
            <a:r>
              <a:rPr lang="ru-RU" dirty="0"/>
              <a:t>декабре 1925 года, а уже в октябре 1926 года вышла первая книга "Винни Пух".</a:t>
            </a:r>
          </a:p>
          <a:p>
            <a:pPr algn="just"/>
            <a:r>
              <a:rPr lang="ru-RU" dirty="0"/>
              <a:t>Образом для создания Винни-Пуха и всех его друзей послужили мягкие игрушки, принадлежавшие сыну </a:t>
            </a:r>
            <a:r>
              <a:rPr lang="ru-RU" dirty="0" err="1"/>
              <a:t>Милна</a:t>
            </a:r>
            <a:r>
              <a:rPr lang="ru-RU" dirty="0"/>
              <a:t> Кристоферу Робину. В настоящее время они находятся в Нью-Йоркской публичной библиотеке.</a:t>
            </a:r>
          </a:p>
          <a:p>
            <a:pPr algn="just"/>
            <a:r>
              <a:rPr lang="ru-RU" dirty="0"/>
              <a:t>Пух был приобретен в </a:t>
            </a:r>
            <a:r>
              <a:rPr lang="ru-RU" dirty="0" smtClean="0"/>
              <a:t>универмаге в </a:t>
            </a:r>
            <a:r>
              <a:rPr lang="ru-RU" dirty="0"/>
              <a:t>Лондоне и подарен Кристоферу в свой первый день рождения. Купленного медвежонка изначально звали </a:t>
            </a:r>
            <a:r>
              <a:rPr lang="ru-RU" dirty="0" smtClean="0"/>
              <a:t>Эдвард.</a:t>
            </a:r>
            <a:endParaRPr lang="ru-RU" dirty="0"/>
          </a:p>
          <a:p>
            <a:pPr algn="just"/>
            <a:r>
              <a:rPr lang="ru-RU" dirty="0"/>
              <a:t>Имя "Винни-Пух" было образовано от слияния имен канадского медведя, которого сын </a:t>
            </a:r>
            <a:r>
              <a:rPr lang="ru-RU" dirty="0" err="1"/>
              <a:t>Милна</a:t>
            </a:r>
            <a:r>
              <a:rPr lang="ru-RU" dirty="0"/>
              <a:t> видел в Лондонском зоопарке (Винни) и лебедя, который жил </a:t>
            </a:r>
            <a:r>
              <a:rPr lang="ru-RU" dirty="0" smtClean="0"/>
              <a:t>неподалёку </a:t>
            </a:r>
            <a:r>
              <a:rPr lang="ru-RU" dirty="0"/>
              <a:t>от дома </a:t>
            </a:r>
            <a:r>
              <a:rPr lang="ru-RU" dirty="0" err="1"/>
              <a:t>Милнов</a:t>
            </a:r>
            <a:r>
              <a:rPr lang="ru-RU" dirty="0"/>
              <a:t> (Пух).</a:t>
            </a:r>
          </a:p>
          <a:p>
            <a:pPr algn="just"/>
            <a:r>
              <a:rPr lang="ru-RU" dirty="0"/>
              <a:t>С мягкими игрушками, послужившими прототипами для создания образов главных </a:t>
            </a:r>
            <a:r>
              <a:rPr lang="ru-RU" dirty="0" smtClean="0"/>
              <a:t>героев </a:t>
            </a:r>
            <a:r>
              <a:rPr lang="ru-RU" dirty="0"/>
              <a:t>книги, любил играть не только Кристофер Робин, но и домашняя собака </a:t>
            </a:r>
            <a:r>
              <a:rPr lang="ru-RU" dirty="0" err="1"/>
              <a:t>Милнов</a:t>
            </a:r>
            <a:r>
              <a:rPr lang="ru-RU" dirty="0"/>
              <a:t>. Вероятно, поэтому те игрушки, что сохранились </a:t>
            </a:r>
            <a:r>
              <a:rPr lang="ru-RU" dirty="0" smtClean="0"/>
              <a:t>до </a:t>
            </a:r>
            <a:r>
              <a:rPr lang="ru-RU" dirty="0"/>
              <a:t>нашего времени, имеют такой поношенный вид.</a:t>
            </a:r>
          </a:p>
          <a:p>
            <a:pPr algn="just"/>
            <a:r>
              <a:rPr lang="ru-RU" dirty="0"/>
              <a:t>Книги и фильмы про Винни-Пуха были переведены на 29 языков мира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9" name="Picture 5" descr="Y:\Рыбак\Шарики\158637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049" y="5246198"/>
            <a:ext cx="668711" cy="127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Y:\Рыбак\Шарики\Фейрверк ум.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100" y="5634360"/>
            <a:ext cx="18288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Y:\Рыбак\Шарики\Зелёный шарик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36" y="5058932"/>
            <a:ext cx="594928" cy="164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Y:\Рыбак\Шарики\Торт 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828" y="188640"/>
            <a:ext cx="1006040" cy="75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2444750" cy="32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653081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</a:rPr>
              <a:t>19 октября - </a:t>
            </a:r>
            <a:br>
              <a:rPr lang="ru-RU" sz="3600" b="1" dirty="0" smtClean="0">
                <a:solidFill>
                  <a:srgbClr val="00B050"/>
                </a:solidFill>
              </a:rPr>
            </a:br>
            <a:r>
              <a:rPr lang="ru-RU" sz="3600" b="1" dirty="0">
                <a:solidFill>
                  <a:srgbClr val="00B050"/>
                </a:solidFill>
              </a:rPr>
              <a:t>День Царскосельского лицея. Всероссийский день лицеиста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6"/>
            <a:ext cx="4762872" cy="4392488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Этот 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праздник обязан своим появлением учебному заведению – 19 октября 1811 года открылся Императорский Царскосельский лицей, в котором воспитывались Александр Пушкин и многие другие люди, прославившие Россию. Лицей был основан по 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Указу императора Александра 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I для обучения дворянских детей. По первоначальному замыслу здесь же должны были воспитываться младшие братья императора – Николай и Михаил, – однако эти планы не осуществились.</a:t>
            </a:r>
            <a:endParaRPr lang="ru-RU" dirty="0"/>
          </a:p>
        </p:txBody>
      </p:sp>
      <p:pic>
        <p:nvPicPr>
          <p:cNvPr id="10242" name="Picture 2" descr="C:\Users\Администратор\Pictures\2017-01-10\Scan1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289" y="2060848"/>
            <a:ext cx="2589781" cy="343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85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1616" y="1340768"/>
            <a:ext cx="6830863" cy="5256584"/>
          </a:xfrm>
        </p:spPr>
        <p:txBody>
          <a:bodyPr>
            <a:no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800" b="1" dirty="0" smtClean="0"/>
              <a:t>22 октября – </a:t>
            </a:r>
            <a:r>
              <a:rPr lang="ru-RU" sz="1800" b="1" dirty="0"/>
              <a:t>90 лет со дня рождения писателя Игоря Михайловича Бондаренко (1927-2014). Жил и работал в городе Таганроге Ростовской области</a:t>
            </a:r>
            <a:r>
              <a:rPr lang="ru-RU" sz="1800" dirty="0"/>
              <a:t>.</a:t>
            </a:r>
            <a:br>
              <a:rPr lang="ru-RU" sz="1800" dirty="0"/>
            </a:br>
            <a:r>
              <a:rPr lang="ru-RU" sz="1800" dirty="0"/>
              <a:t>В 1942 году Гарри Бондаренко был угнан гитлеровцами из оккупированного Таганрога в Германию и находился в </a:t>
            </a:r>
            <a:r>
              <a:rPr lang="ru-RU" sz="1800" dirty="0" smtClean="0"/>
              <a:t>концлагере «Росток-</a:t>
            </a:r>
            <a:r>
              <a:rPr lang="ru-RU" sz="1800" dirty="0" err="1" smtClean="0"/>
              <a:t>Мариене</a:t>
            </a:r>
            <a:r>
              <a:rPr lang="ru-RU" sz="1800" dirty="0" smtClean="0"/>
              <a:t>» («</a:t>
            </a:r>
            <a:r>
              <a:rPr lang="ru-RU" sz="1800" dirty="0" err="1"/>
              <a:t>Rostock-Marienehe</a:t>
            </a:r>
            <a:r>
              <a:rPr lang="ru-RU" sz="1800" dirty="0" smtClean="0"/>
              <a:t>») </a:t>
            </a:r>
            <a:r>
              <a:rPr lang="ru-RU" sz="1800" dirty="0"/>
              <a:t>в городе Росток, при авиазаводе </a:t>
            </a:r>
            <a:r>
              <a:rPr lang="ru-RU" sz="1800" dirty="0" err="1"/>
              <a:t>Хейнкеля</a:t>
            </a:r>
            <a:r>
              <a:rPr lang="ru-RU" sz="1800" dirty="0"/>
              <a:t> «</a:t>
            </a:r>
            <a:r>
              <a:rPr lang="ru-RU" sz="1800" dirty="0" err="1"/>
              <a:t>Мариене</a:t>
            </a:r>
            <a:r>
              <a:rPr lang="ru-RU" sz="1800" dirty="0"/>
              <a:t>». Лагерный номер 47704. Малолетний узник гитлеровских концлагерей. Участник антифашистского (французского) Движения Сопротивления (1943—1944 годы). В 1945 году Бондаренко бежал из лагеря и добровольно вступил в Красную армию, принимал участие в боях в составе войск Второго Белорусского фронта. Сначала, благодаря знанию немецкого языка, попал в полковую разведку. Заканчивал войну шофёром миномётной батареи. После Победы подразделение, в котором служил Г. М. Бондаренко, было задействовано в ликвидации диверсионных групп «</a:t>
            </a:r>
            <a:r>
              <a:rPr lang="ru-RU" sz="1800" dirty="0" err="1"/>
              <a:t>Вервольф</a:t>
            </a:r>
            <a:r>
              <a:rPr lang="ru-RU" sz="1800" dirty="0"/>
              <a:t>», оставленных гитлеровским командованием на территории Мекленбурга и Померании.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755576" y="296652"/>
            <a:ext cx="8208912" cy="1044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b="1" dirty="0">
                <a:solidFill>
                  <a:srgbClr val="005BD3">
                    <a:lumMod val="60000"/>
                    <a:lumOff val="40000"/>
                  </a:srgbClr>
                </a:solidFill>
                <a:latin typeface="Cassandra" pitchFamily="66" charset="0"/>
                <a:cs typeface="Arial" pitchFamily="34" charset="0"/>
              </a:rPr>
              <a:t>Краеведческие памятные даты</a:t>
            </a:r>
          </a:p>
        </p:txBody>
      </p:sp>
      <p:pic>
        <p:nvPicPr>
          <p:cNvPr id="11266" name="Picture 2" descr="C:\Users\Администратор\Pictures\2017-01-10\Scan10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1674994" cy="233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9116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5976664" cy="1152128"/>
          </a:xfrm>
        </p:spPr>
        <p:txBody>
          <a:bodyPr/>
          <a:lstStyle/>
          <a:p>
            <a:r>
              <a:rPr lang="ru-RU" sz="3200" b="1" dirty="0">
                <a:solidFill>
                  <a:srgbClr val="FF0000"/>
                </a:solidFill>
              </a:rPr>
              <a:t>По решению ЮНЕСКО: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132856"/>
            <a:ext cx="8604076" cy="4176464"/>
          </a:xfrm>
        </p:spPr>
        <p:txBody>
          <a:bodyPr/>
          <a:lstStyle/>
          <a:p>
            <a:pPr marL="0" algn="just">
              <a:spcBef>
                <a:spcPts val="0"/>
              </a:spcBef>
            </a:pPr>
            <a:r>
              <a:rPr lang="ru-RU" sz="2800" dirty="0"/>
              <a:t>В 2017 году  Всемирной столицей книги стал город  Конакри Республики Гвинея     (книжный год в Конакри </a:t>
            </a:r>
            <a:r>
              <a:rPr lang="ru-RU" sz="2800" dirty="0" smtClean="0"/>
              <a:t>начался </a:t>
            </a:r>
            <a:r>
              <a:rPr lang="ru-RU" sz="2800" dirty="0"/>
              <a:t>23 апреля 2017 года  в день, когда мировая общественность </a:t>
            </a:r>
            <a:r>
              <a:rPr lang="ru-RU" sz="2800" dirty="0" smtClean="0"/>
              <a:t>отмечала Всемирный </a:t>
            </a:r>
            <a:r>
              <a:rPr lang="ru-RU" sz="2800" dirty="0"/>
              <a:t>день книги и авторского права</a:t>
            </a:r>
            <a:r>
              <a:rPr lang="ru-RU" sz="2800" dirty="0" smtClean="0"/>
              <a:t>).</a:t>
            </a:r>
            <a:endParaRPr lang="ru-RU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938" y="352128"/>
            <a:ext cx="2048678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78483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/>
              <a:t>22 октября - Праздник белых журавлей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531278"/>
            <a:ext cx="5076564" cy="4706033"/>
          </a:xfrm>
        </p:spPr>
        <p:txBody>
          <a:bodyPr/>
          <a:lstStyle/>
          <a:p>
            <a:pPr algn="just"/>
            <a:r>
              <a:rPr lang="ru-RU" sz="1600" dirty="0" smtClean="0"/>
              <a:t>Праздник белых журавлей </a:t>
            </a:r>
            <a:r>
              <a:rPr lang="ru-RU" sz="1600" dirty="0"/>
              <a:t>— праздник поэзии и памяти павших на полях сражений во всех войнах. Отмечается ежегодно 22 октября по инициативе дагестанского поэта Расула Гамзатова, автора текста знаменитой песни</a:t>
            </a:r>
            <a:r>
              <a:rPr lang="ru-RU" sz="1600" dirty="0" smtClean="0"/>
              <a:t>:</a:t>
            </a:r>
            <a:endParaRPr lang="ru-RU" sz="1600" dirty="0"/>
          </a:p>
          <a:p>
            <a:pPr marL="0" indent="722313" algn="just">
              <a:buNone/>
            </a:pPr>
            <a:r>
              <a:rPr lang="ru-RU" sz="1600" dirty="0"/>
              <a:t>Мне кажется порою, что солдаты,</a:t>
            </a:r>
          </a:p>
          <a:p>
            <a:pPr marL="0" indent="722313" algn="just">
              <a:buNone/>
            </a:pPr>
            <a:r>
              <a:rPr lang="ru-RU" sz="1600" dirty="0"/>
              <a:t>С кровавых не пришедшие полей,</a:t>
            </a:r>
          </a:p>
          <a:p>
            <a:pPr marL="0" indent="722313" algn="just">
              <a:buNone/>
            </a:pPr>
            <a:r>
              <a:rPr lang="ru-RU" sz="1600" dirty="0"/>
              <a:t>Не в землю нашу полегли когда-то,</a:t>
            </a:r>
          </a:p>
          <a:p>
            <a:pPr marL="0" indent="722313" algn="just">
              <a:buNone/>
            </a:pPr>
            <a:r>
              <a:rPr lang="ru-RU" sz="1600" dirty="0"/>
              <a:t>А превратились в белых журавлей</a:t>
            </a:r>
            <a:r>
              <a:rPr lang="ru-RU" sz="1600" dirty="0" smtClean="0"/>
              <a:t>.</a:t>
            </a:r>
          </a:p>
          <a:p>
            <a:pPr algn="just"/>
            <a:r>
              <a:rPr lang="ru-RU" sz="1600" dirty="0" smtClean="0"/>
              <a:t>Расул </a:t>
            </a:r>
            <a:r>
              <a:rPr lang="ru-RU" sz="1600" dirty="0" err="1" smtClean="0"/>
              <a:t>Гамзатович</a:t>
            </a:r>
            <a:r>
              <a:rPr lang="ru-RU" sz="1600" dirty="0" smtClean="0"/>
              <a:t> Гамзатов (8 </a:t>
            </a:r>
            <a:r>
              <a:rPr lang="ru-RU" sz="1600" dirty="0"/>
              <a:t>сентября 1923 — 3 ноября 2003) — советский и российский поэт, публицист и политический деятель. Народный поэт Дагестанской АССР (1959). Герой Социалистического Труда (1974). Лауреат Ленинской (1963) и Сталинской </a:t>
            </a:r>
            <a:r>
              <a:rPr lang="ru-RU" sz="1600" dirty="0" smtClean="0"/>
              <a:t>премий </a:t>
            </a:r>
            <a:r>
              <a:rPr lang="ru-RU" sz="1600" dirty="0"/>
              <a:t>третьей степени (1952).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388" y="3717033"/>
            <a:ext cx="3358675" cy="23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992620"/>
            <a:ext cx="1972981" cy="2769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732240" y="6237312"/>
            <a:ext cx="17699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Фото с сайта </a:t>
            </a:r>
            <a:r>
              <a:rPr lang="en-US" sz="1200" dirty="0" smtClean="0"/>
              <a:t>litsait.ru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604616823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Светлана\ршба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6632"/>
            <a:ext cx="1609725" cy="1905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296652"/>
            <a:ext cx="6516488" cy="900113"/>
          </a:xfrm>
        </p:spPr>
        <p:txBody>
          <a:bodyPr/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23 октября – Международный день школьных библиотек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41476" y="2204864"/>
            <a:ext cx="7920000" cy="2127448"/>
          </a:xfrm>
        </p:spPr>
        <p:txBody>
          <a:bodyPr/>
          <a:lstStyle/>
          <a:p>
            <a:pPr indent="720000">
              <a:buNone/>
            </a:pPr>
            <a:r>
              <a:rPr lang="ru-RU" sz="2000" dirty="0" smtClean="0"/>
              <a:t>Международный день школьных библиотек отмечается во всём мире по инициативе ЮНЕСКО каждый четвёртый понедельник октября с 1999 года.</a:t>
            </a:r>
          </a:p>
        </p:txBody>
      </p:sp>
      <p:pic>
        <p:nvPicPr>
          <p:cNvPr id="3074" name="Picture 2" descr="C:\Users\User\Desktop\Светлана\ршб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1104" y="4725144"/>
            <a:ext cx="5000372" cy="127699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591041" y="6071527"/>
            <a:ext cx="18612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Фото с сайта </a:t>
            </a:r>
            <a:r>
              <a:rPr lang="en-US" sz="1200" dirty="0" smtClean="0"/>
              <a:t>rusla.ru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9943208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/>
              <a:t>31 октября – </a:t>
            </a:r>
            <a:r>
              <a:rPr lang="ru-RU" sz="2400" b="1" dirty="0"/>
              <a:t>115 лет со дня рождения русского писателя Евгения Андреевича Пермяка (н. ф. </a:t>
            </a:r>
            <a:r>
              <a:rPr lang="ru-RU" sz="2400" b="1" dirty="0" err="1"/>
              <a:t>Виссов</a:t>
            </a:r>
            <a:r>
              <a:rPr lang="ru-RU" sz="2400" b="1" dirty="0"/>
              <a:t>) (1902-1982)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7140" y="1405877"/>
            <a:ext cx="5410943" cy="4968552"/>
          </a:xfrm>
        </p:spPr>
        <p:txBody>
          <a:bodyPr>
            <a:normAutofit/>
          </a:bodyPr>
          <a:lstStyle/>
          <a:p>
            <a:pPr algn="just"/>
            <a:r>
              <a:rPr lang="ru-RU" sz="2000" dirty="0"/>
              <a:t>Евгений Пермяк — детский писатель. Печатался с 1924 года. В 30-х гг. выступал как драматург (пьесы «Лес шумит», 1937; «Перекат», 1939, и др.). Автор сборников сказок и научно-популярных книг для детей и юношества — «Кем быть?» (1946), «Дедушкина копилка» (1957), «От костра до котла» (1959), «Замок без ключа» (1962), «Сказка о сером волке» (1960), «Последние заморозки» (1962), «Горбатый медведь» (1965), «Царство Тихой </a:t>
            </a:r>
            <a:r>
              <a:rPr lang="ru-RU" sz="2000" dirty="0" err="1"/>
              <a:t>Лутони</a:t>
            </a:r>
            <a:r>
              <a:rPr lang="ru-RU" sz="2000" dirty="0"/>
              <a:t>» (1970) и др. Книги Е. Пермяка издаются и в наши дни. </a:t>
            </a:r>
          </a:p>
        </p:txBody>
      </p:sp>
      <p:pic>
        <p:nvPicPr>
          <p:cNvPr id="12290" name="Picture 2" descr="C:\Users\Администратор\Pictures\2017-01-10\Scan10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258" y="4146931"/>
            <a:ext cx="1796736" cy="248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Администратор\Pictures\2017-01-18\Scan10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2828">
            <a:off x="5511220" y="4300519"/>
            <a:ext cx="1453754" cy="218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Администратор\Pictures\2017-01-18\Scan100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405798"/>
            <a:ext cx="1541546" cy="242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35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620688"/>
            <a:ext cx="8229600" cy="3744416"/>
          </a:xfrm>
        </p:spPr>
        <p:txBody>
          <a:bodyPr/>
          <a:lstStyle/>
          <a:p>
            <a:pPr eaLnBrk="1" hangingPunct="1"/>
            <a:r>
              <a:rPr lang="ru-RU" altLang="ru-RU" sz="36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Все книги, представленные в презентации – из фонда ГБУК РО «Ростовская областная детская библиотека имени В.М. Величкиной»</a:t>
            </a:r>
          </a:p>
        </p:txBody>
      </p:sp>
    </p:spTree>
    <p:extLst>
      <p:ext uri="{BB962C8B-B14F-4D97-AF65-F5344CB8AC3E}">
        <p14:creationId xmlns:p14="http://schemas.microsoft.com/office/powerpoint/2010/main" val="7945566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620688"/>
            <a:ext cx="8229600" cy="1727200"/>
          </a:xfrm>
        </p:spPr>
        <p:txBody>
          <a:bodyPr/>
          <a:lstStyle/>
          <a:p>
            <a:pPr eaLnBrk="1" hangingPunct="1"/>
            <a:r>
              <a:rPr lang="ru-RU" altLang="ru-RU" b="1" i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Спасибо за внимание!</a:t>
            </a:r>
            <a:br>
              <a:rPr lang="ru-RU" altLang="ru-RU" b="1" i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</a:rPr>
            </a:br>
            <a:r>
              <a:rPr lang="ru-RU" altLang="ru-RU" b="1" i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Творческих удач!</a:t>
            </a:r>
          </a:p>
        </p:txBody>
      </p:sp>
      <p:pic>
        <p:nvPicPr>
          <p:cNvPr id="3074" name="Picture 2" descr="G:\Рыбак\Логотип\Логотип цветно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888637"/>
            <a:ext cx="3618583" cy="301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5317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Рыбак\флаг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17" y="521296"/>
            <a:ext cx="9505057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prstClr val="black"/>
                </a:solidFill>
              </a:rPr>
              <a:t>По решению президента РФ В. В. Путина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1539" y="1426666"/>
            <a:ext cx="849694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endParaRPr lang="ru-RU" dirty="0"/>
          </a:p>
          <a:p>
            <a:r>
              <a:rPr lang="ru-RU" dirty="0">
                <a:solidFill>
                  <a:schemeClr val="bg1"/>
                </a:solidFill>
              </a:rPr>
              <a:t>2017 год  объявлен Годом экологии в Российской Федерации (Указ Президента РФ № 7 от 5 января 2016 г.)  и Годом особо охраняемых природных территорий (Указ Президента № 392 от </a:t>
            </a:r>
            <a:r>
              <a:rPr lang="ru-RU" dirty="0" smtClean="0">
                <a:solidFill>
                  <a:schemeClr val="bg1"/>
                </a:solidFill>
              </a:rPr>
              <a:t>1 августа  2015 </a:t>
            </a:r>
            <a:r>
              <a:rPr lang="ru-RU" dirty="0">
                <a:solidFill>
                  <a:schemeClr val="bg1"/>
                </a:solidFill>
              </a:rPr>
              <a:t>г.)</a:t>
            </a:r>
          </a:p>
        </p:txBody>
      </p:sp>
    </p:spTree>
    <p:extLst>
      <p:ext uri="{BB962C8B-B14F-4D97-AF65-F5344CB8AC3E}">
        <p14:creationId xmlns:p14="http://schemas.microsoft.com/office/powerpoint/2010/main" val="379515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8" y="620688"/>
            <a:ext cx="35337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578495"/>
            <a:ext cx="6131024" cy="1570186"/>
          </a:xfrm>
        </p:spPr>
        <p:txBody>
          <a:bodyPr>
            <a:normAutofit/>
          </a:bodyPr>
          <a:lstStyle/>
          <a:p>
            <a:r>
              <a:rPr lang="ru-RU" sz="2800" dirty="0"/>
              <a:t>2016-2017 год объявлен перекрестным Годом обменов между СМИ РФ и КНР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69826" y="2996952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>
                <a:solidFill>
                  <a:prstClr val="black"/>
                </a:solidFill>
              </a:rPr>
              <a:t>  В декабре 2015 года </a:t>
            </a:r>
            <a:r>
              <a:rPr lang="ru-RU" dirty="0" smtClean="0">
                <a:solidFill>
                  <a:prstClr val="black"/>
                </a:solidFill>
              </a:rPr>
              <a:t>Президент </a:t>
            </a:r>
            <a:r>
              <a:rPr lang="ru-RU" dirty="0">
                <a:solidFill>
                  <a:prstClr val="black"/>
                </a:solidFill>
              </a:rPr>
              <a:t>России Владимир Путин подписал распоряжение о проведении Года российских средств массовой информации в КНР и Года китайских средств массовой информации в России в 2016 и 2017 годах. Это событие пришло на смену завершившемуся </a:t>
            </a:r>
            <a:r>
              <a:rPr lang="ru-RU" dirty="0" smtClean="0">
                <a:solidFill>
                  <a:prstClr val="black"/>
                </a:solidFill>
              </a:rPr>
              <a:t>перекрёстному </a:t>
            </a:r>
            <a:r>
              <a:rPr lang="ru-RU" dirty="0">
                <a:solidFill>
                  <a:prstClr val="black"/>
                </a:solidFill>
              </a:rPr>
              <a:t>году дружественных </a:t>
            </a:r>
            <a:r>
              <a:rPr lang="ru-RU" dirty="0" smtClean="0">
                <a:solidFill>
                  <a:prstClr val="black"/>
                </a:solidFill>
              </a:rPr>
              <a:t>молодёжных </a:t>
            </a:r>
            <a:r>
              <a:rPr lang="ru-RU" dirty="0">
                <a:solidFill>
                  <a:prstClr val="black"/>
                </a:solidFill>
              </a:rPr>
              <a:t>обменов между Россией и Китаем и стало новым этапом в развитии гуманитарного сотрудничества между двумя странами.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645024"/>
            <a:ext cx="1938337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6422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Книги-юбиляры 2017:</a:t>
            </a:r>
            <a:endParaRPr lang="ru-RU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021507" y="1268760"/>
            <a:ext cx="5904656" cy="29523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dirty="0" smtClean="0"/>
              <a:t>470 лет - «Повесть </a:t>
            </a:r>
            <a:r>
              <a:rPr lang="ru-RU" sz="2000" dirty="0"/>
              <a:t>о Петре и </a:t>
            </a:r>
            <a:r>
              <a:rPr lang="ru-RU" sz="2000" dirty="0" err="1"/>
              <a:t>Февронии</a:t>
            </a:r>
            <a:r>
              <a:rPr lang="ru-RU" sz="2000" dirty="0"/>
              <a:t> </a:t>
            </a:r>
            <a:r>
              <a:rPr lang="ru-RU" sz="2000" dirty="0" smtClean="0"/>
              <a:t>Муромских</a:t>
            </a:r>
            <a:r>
              <a:rPr lang="ru-RU" sz="2000" dirty="0" smtClean="0"/>
              <a:t>» (1547) </a:t>
            </a:r>
          </a:p>
          <a:p>
            <a:pPr marL="0" indent="0">
              <a:buNone/>
            </a:pPr>
            <a:r>
              <a:rPr lang="ru-RU" sz="2000" dirty="0" smtClean="0"/>
              <a:t>195 </a:t>
            </a:r>
            <a:r>
              <a:rPr lang="ru-RU" sz="2000" dirty="0" smtClean="0"/>
              <a:t>лет - Пушкин </a:t>
            </a:r>
            <a:r>
              <a:rPr lang="ru-RU" sz="2000" dirty="0"/>
              <a:t>А. С. «Песнь о вещем </a:t>
            </a:r>
            <a:r>
              <a:rPr lang="ru-RU" sz="2000" dirty="0" smtClean="0"/>
              <a:t>Олеге</a:t>
            </a:r>
            <a:r>
              <a:rPr lang="ru-RU" sz="2000" dirty="0" smtClean="0"/>
              <a:t>» (1822)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180 лет - Лермонтов </a:t>
            </a:r>
            <a:r>
              <a:rPr lang="ru-RU" sz="2000" dirty="0"/>
              <a:t>М. Ю. «Бородино</a:t>
            </a:r>
            <a:r>
              <a:rPr lang="ru-RU" sz="2000" dirty="0" smtClean="0"/>
              <a:t>» (1837)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165 лет - Толстой </a:t>
            </a:r>
            <a:r>
              <a:rPr lang="ru-RU" sz="2000" dirty="0"/>
              <a:t>Л. Н. «Детство» </a:t>
            </a:r>
            <a:r>
              <a:rPr lang="ru-RU" sz="2000" dirty="0" smtClean="0"/>
              <a:t>(1852)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/>
              <a:t>150 </a:t>
            </a:r>
            <a:r>
              <a:rPr lang="ru-RU" sz="2000" dirty="0" smtClean="0"/>
              <a:t>лет - Достоевский </a:t>
            </a:r>
            <a:r>
              <a:rPr lang="ru-RU" sz="2000" dirty="0"/>
              <a:t>Ф. М. «Преступление и наказание</a:t>
            </a:r>
            <a:r>
              <a:rPr lang="ru-RU" sz="2000" dirty="0" smtClean="0"/>
              <a:t>» (1867)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/>
              <a:t>80 </a:t>
            </a:r>
            <a:r>
              <a:rPr lang="ru-RU" sz="2000" dirty="0" smtClean="0"/>
              <a:t>лет - Гайдар </a:t>
            </a:r>
            <a:r>
              <a:rPr lang="ru-RU" sz="2000" dirty="0"/>
              <a:t>А. П. «Судьба барабанщика</a:t>
            </a:r>
            <a:r>
              <a:rPr lang="ru-RU" sz="2000" dirty="0" smtClean="0"/>
              <a:t>» (1937)</a:t>
            </a:r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82" y="4077072"/>
            <a:ext cx="5173819" cy="1909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513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9" y="296652"/>
            <a:ext cx="6768752" cy="900113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Краеведческие книги-юбиляры 2017 года</a:t>
            </a:r>
            <a:endParaRPr lang="ru-RU" sz="4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84784"/>
            <a:ext cx="8568952" cy="4968552"/>
          </a:xfrm>
        </p:spPr>
        <p:txBody>
          <a:bodyPr>
            <a:noAutofit/>
          </a:bodyPr>
          <a:lstStyle/>
          <a:p>
            <a:r>
              <a:rPr lang="ru-RU" sz="2400" dirty="0" smtClean="0"/>
              <a:t>85 лет </a:t>
            </a:r>
            <a:r>
              <a:rPr lang="ru-RU" sz="2400" dirty="0"/>
              <a:t>- Жак В. К. «Бег на выдержку» (1932</a:t>
            </a:r>
            <a:r>
              <a:rPr lang="ru-RU" sz="2400" dirty="0" smtClean="0"/>
              <a:t>)</a:t>
            </a:r>
          </a:p>
          <a:p>
            <a:r>
              <a:rPr lang="ru-RU" sz="2400" dirty="0"/>
              <a:t>80 лет - «Изумрудное кольцо» (1937</a:t>
            </a:r>
            <a:r>
              <a:rPr lang="ru-RU" sz="2400" dirty="0" smtClean="0"/>
              <a:t>)</a:t>
            </a:r>
          </a:p>
          <a:p>
            <a:r>
              <a:rPr lang="ru-RU" sz="2400" dirty="0"/>
              <a:t>70 лет - </a:t>
            </a:r>
            <a:r>
              <a:rPr lang="ru-RU" sz="2400" dirty="0" err="1"/>
              <a:t>Андриасов</a:t>
            </a:r>
            <a:r>
              <a:rPr lang="ru-RU" sz="2400" dirty="0"/>
              <a:t> М. А. «Шесть дней» (1947</a:t>
            </a:r>
            <a:r>
              <a:rPr lang="ru-RU" sz="2400" dirty="0" smtClean="0"/>
              <a:t>)</a:t>
            </a:r>
          </a:p>
          <a:p>
            <a:r>
              <a:rPr lang="ru-RU" sz="2400" dirty="0"/>
              <a:t>70 лет - </a:t>
            </a:r>
            <a:r>
              <a:rPr lang="ru-RU" sz="2400" dirty="0" err="1"/>
              <a:t>Тумилевич</a:t>
            </a:r>
            <a:r>
              <a:rPr lang="ru-RU" sz="2400" dirty="0"/>
              <a:t> Ф. В. «Песни казаков-</a:t>
            </a:r>
            <a:r>
              <a:rPr lang="ru-RU" sz="2400" dirty="0" err="1"/>
              <a:t>некрасовцев</a:t>
            </a:r>
            <a:r>
              <a:rPr lang="ru-RU" sz="2400" dirty="0"/>
              <a:t>» (1947</a:t>
            </a:r>
            <a:r>
              <a:rPr lang="ru-RU" sz="2400" dirty="0" smtClean="0"/>
              <a:t>)</a:t>
            </a:r>
          </a:p>
          <a:p>
            <a:r>
              <a:rPr lang="ru-RU" sz="2400" dirty="0"/>
              <a:t>65 лет - </a:t>
            </a:r>
            <a:r>
              <a:rPr lang="ru-RU" sz="2400" dirty="0" err="1"/>
              <a:t>Изюмский</a:t>
            </a:r>
            <a:r>
              <a:rPr lang="ru-RU" sz="2400" dirty="0"/>
              <a:t> Б. В. «Ханский ярлык» (1952</a:t>
            </a:r>
            <a:r>
              <a:rPr lang="ru-RU" sz="2400" dirty="0" smtClean="0"/>
              <a:t>)</a:t>
            </a:r>
          </a:p>
          <a:p>
            <a:r>
              <a:rPr lang="ru-RU" sz="2400" dirty="0"/>
              <a:t>55 лет - </a:t>
            </a:r>
            <a:r>
              <a:rPr lang="ru-RU" sz="2400" dirty="0" err="1"/>
              <a:t>Аматуни</a:t>
            </a:r>
            <a:r>
              <a:rPr lang="ru-RU" sz="2400" dirty="0"/>
              <a:t> П. Г. «</a:t>
            </a:r>
            <a:r>
              <a:rPr lang="ru-RU" sz="2400" dirty="0" err="1"/>
              <a:t>Гаяна</a:t>
            </a:r>
            <a:r>
              <a:rPr lang="ru-RU" sz="2400" dirty="0"/>
              <a:t>» (1962</a:t>
            </a:r>
            <a:r>
              <a:rPr lang="ru-RU" sz="2400" dirty="0" smtClean="0"/>
              <a:t>)</a:t>
            </a:r>
          </a:p>
          <a:p>
            <a:r>
              <a:rPr lang="ru-RU" sz="2400" dirty="0"/>
              <a:t>50 лет - </a:t>
            </a:r>
            <a:r>
              <a:rPr lang="ru-RU" sz="2400" dirty="0" err="1"/>
              <a:t>Моложавенко</a:t>
            </a:r>
            <a:r>
              <a:rPr lang="ru-RU" sz="2400" dirty="0"/>
              <a:t> В. С. «Тайны донских курганов»  (1967</a:t>
            </a:r>
            <a:r>
              <a:rPr lang="ru-RU" sz="2400" dirty="0" smtClean="0"/>
              <a:t>)</a:t>
            </a:r>
          </a:p>
          <a:p>
            <a:r>
              <a:rPr lang="ru-RU" sz="2400" dirty="0"/>
              <a:t>45 лет - </a:t>
            </a:r>
            <a:r>
              <a:rPr lang="ru-RU" sz="2400" dirty="0" err="1"/>
              <a:t>Прийма</a:t>
            </a:r>
            <a:r>
              <a:rPr lang="ru-RU" sz="2400" dirty="0"/>
              <a:t> К. И. «Тихий Дон» сражается» (1972</a:t>
            </a:r>
            <a:r>
              <a:rPr lang="ru-RU" sz="2400" dirty="0" smtClean="0"/>
              <a:t>)</a:t>
            </a:r>
          </a:p>
          <a:p>
            <a:r>
              <a:rPr lang="ru-RU" sz="2400" dirty="0"/>
              <a:t>35 лет - Суханова Н. А. «Многоэтажная планета» (1982</a:t>
            </a:r>
            <a:r>
              <a:rPr lang="ru-RU" sz="2400" dirty="0" smtClean="0"/>
              <a:t>)</a:t>
            </a:r>
          </a:p>
          <a:p>
            <a:r>
              <a:rPr lang="ru-RU" sz="2400" dirty="0"/>
              <a:t>25 лет - Астапенко М. П. «Донские казаки. 1550-1920» (1992)</a:t>
            </a:r>
            <a:endParaRPr lang="ru-RU" sz="2400" dirty="0" smtClean="0"/>
          </a:p>
          <a:p>
            <a:r>
              <a:rPr lang="ru-RU" sz="2400" dirty="0"/>
              <a:t>15 лет - Волошинова Л. Ф. «Бульварная площадь» (2002)</a:t>
            </a:r>
            <a:endParaRPr lang="ru-RU" sz="2400" dirty="0" smtClean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16632"/>
            <a:ext cx="143827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08332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СМИ-юбиляры 2017 года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059845"/>
              </p:ext>
            </p:extLst>
          </p:nvPr>
        </p:nvGraphicFramePr>
        <p:xfrm>
          <a:off x="467544" y="1628800"/>
          <a:ext cx="8280920" cy="26419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3251"/>
                <a:gridCol w="7377669"/>
              </a:tblGrid>
              <a:tr h="7328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60 лет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09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«Детское чтение для сердца и разума» (издаётся с января 1997)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328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45 </a:t>
                      </a:r>
                      <a:r>
                        <a:rPr lang="ru-RU" sz="2000" dirty="0">
                          <a:effectLst/>
                        </a:rPr>
                        <a:t>лет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«Левша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 (приложение к журналу «Юный техник») (</a:t>
                      </a: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издаётся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 января 1972)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881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55 </a:t>
                      </a:r>
                      <a:r>
                        <a:rPr lang="ru-RU" sz="2000" dirty="0">
                          <a:effectLst/>
                        </a:rPr>
                        <a:t>лет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«Моделист-конструктор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 (</a:t>
                      </a: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издаётся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 </a:t>
                      </a: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августа</a:t>
                      </a:r>
                      <a:r>
                        <a:rPr lang="ru-RU" sz="2000" b="0" baseline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1962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)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881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55</a:t>
                      </a:r>
                      <a:r>
                        <a:rPr lang="ru-RU" sz="2000" baseline="0" dirty="0" smtClean="0">
                          <a:effectLst/>
                        </a:rPr>
                        <a:t> </a:t>
                      </a:r>
                      <a:r>
                        <a:rPr lang="ru-RU" sz="2000" dirty="0" smtClean="0">
                          <a:effectLst/>
                        </a:rPr>
                        <a:t>лет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«Ровесник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 (</a:t>
                      </a: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издаётся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 1962)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229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4866</Words>
  <Application>Microsoft Office PowerPoint</Application>
  <PresentationFormat>Экран (4:3)</PresentationFormat>
  <Paragraphs>236</Paragraphs>
  <Slides>44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44</vt:i4>
      </vt:variant>
    </vt:vector>
  </HeadingPairs>
  <TitlesOfParts>
    <vt:vector size="48" baseType="lpstr">
      <vt:lpstr>Тема Office</vt:lpstr>
      <vt:lpstr>1_Тема Office</vt:lpstr>
      <vt:lpstr>2_Тема Office</vt:lpstr>
      <vt:lpstr>Воздушный поток</vt:lpstr>
      <vt:lpstr>Иллюстрированный календарь </vt:lpstr>
      <vt:lpstr>Презентация PowerPoint</vt:lpstr>
      <vt:lpstr>По решению ООН:</vt:lpstr>
      <vt:lpstr>По решению ЮНЕСКО: </vt:lpstr>
      <vt:lpstr>По решению президента РФ В. В. Путина</vt:lpstr>
      <vt:lpstr>2016-2017 год объявлен перекрестным Годом обменов между СМИ РФ и КНР</vt:lpstr>
      <vt:lpstr>Книги-юбиляры 2017:</vt:lpstr>
      <vt:lpstr>Краеведческие книги-юбиляры 2017 года</vt:lpstr>
      <vt:lpstr>СМИ-юбиляры 2017 года</vt:lpstr>
      <vt:lpstr>2017 год – 105 лет со дня основания Государственного музея изобразительных искусств имени А. С. Пушкина (1912)</vt:lpstr>
      <vt:lpstr>1 сентября – день рождения почтальона Печкина</vt:lpstr>
      <vt:lpstr>Памятные даты России</vt:lpstr>
      <vt:lpstr>5 сентября – 200 лет со дня рождения русского писателя Алексея Константиновича Толстого (1817-1875)</vt:lpstr>
      <vt:lpstr>7 сентября – Международный день уничтожения военной игрушки </vt:lpstr>
      <vt:lpstr>Дни воинской славы России</vt:lpstr>
      <vt:lpstr>10 сентября – 145 лет со дня рождения русского писателя, путешественника и этнографа Владимира Клавдиевича Арсеньева (1872-1930)</vt:lpstr>
      <vt:lpstr>Дни воинской славы России</vt:lpstr>
      <vt:lpstr>11 сентября – 135 лет со дня рождения русского писателя Бориса Степановича Житкова (1882-1938)</vt:lpstr>
      <vt:lpstr>Презентация PowerPoint</vt:lpstr>
      <vt:lpstr>13 сентября – 80 лет со дня образования Ростовской области (1937). Ростовская область - субъект Российской Федерации на юге Европейской части России, входит в состав Южного федерального округа.   Среди других крупных территориальных образований Российской Федерации область выделяется высоким научно-производственным, ресурсным и финансовым потенциалом.  Развитие экономики области основывается на воздействии таких факторов, как выгодное экономико-географическое положение (связь центра России с Северным Кавказом и Закавказьем), наличие природных ресурсов, исторически благоприятные условия развития, высокая обеспеченность трудовыми ресурсами, хорошо развитая транспортная инфраструктура. По темпам экономических преобразований последних лет и объёмам выпуска товаров и услуг область занимает одну из ведущих позиций, как в Южном федеральном округе, так и в России в целом. По территории области протекает Дон - одна из крупнейших рек Европы, с многочисленными рукавами и притоками. </vt:lpstr>
      <vt:lpstr>16-17 сентября 2017 года – День города Ростова-на-Дону.  268 лет городу Ростову-на-Дону (1749). Крупнейший город на юге Российской Федерации, административный центр Ростовской области и Южного федерального округа. Город воинской славы. Основан грамотой императрицы Елизаветы Петровны от 15 декабря 1749 года.</vt:lpstr>
      <vt:lpstr>Презентация PowerPoint</vt:lpstr>
      <vt:lpstr>Презентация PowerPoint</vt:lpstr>
      <vt:lpstr>Презентация PowerPoint</vt:lpstr>
      <vt:lpstr>День воинской славы России</vt:lpstr>
      <vt:lpstr>Презентация PowerPoint</vt:lpstr>
      <vt:lpstr>24 сентября – 85 лет со дня рождения ростовского поэта, уроженца города Шахты Ростовской области Николая Михайловича Скрёбова (1932-2015).  Еще будучи школьником Николай Михайлович работал в городской газете «Красный шахтер». Это и определило выбор профессии.  За годы литературной деятельности было издано более двадцати стихотворных сборников Николая Скрёбова. В его творчестве преобладают малые поэтические жанры, исповедальная лирическая поэма, художественный перевод. Профессиональная работа в журналистике побудила Николая Михайловича к работе в жанрах очерка, рецензии, эссе и др. Тематически он привержен к прошлому, сопоставимому с личным опытом и современным осмыслением общественной жизни.</vt:lpstr>
      <vt:lpstr>30 сентября -  День Интернета в России</vt:lpstr>
      <vt:lpstr>Презентация PowerPoint</vt:lpstr>
      <vt:lpstr>30 сентября – день рождения Шарика</vt:lpstr>
      <vt:lpstr>Октябрь – день рождения дяди Фёдора</vt:lpstr>
      <vt:lpstr>Презентация PowerPoint</vt:lpstr>
      <vt:lpstr>5 октября – Международный день учителя</vt:lpstr>
      <vt:lpstr>8 октября – 125 лет со дня рождения русской поэтессы Марины Ивановны Цветаевой (1892-1941)</vt:lpstr>
      <vt:lpstr>Презентация PowerPoint</vt:lpstr>
      <vt:lpstr>14 октября - 175 лет со дня рождения русского живописца Василия Васильевича Верещагина (1842-1904)</vt:lpstr>
      <vt:lpstr>Презентация PowerPoint</vt:lpstr>
      <vt:lpstr>19 октября -  День Царскосельского лицея. Всероссийский день лицеиста</vt:lpstr>
      <vt:lpstr>22 октября – 90 лет со дня рождения писателя Игоря Михайловича Бондаренко (1927-2014). Жил и работал в городе Таганроге Ростовской области. В 1942 году Гарри Бондаренко был угнан гитлеровцами из оккупированного Таганрога в Германию и находился в концлагере «Росток-Мариене» («Rostock-Marienehe») в городе Росток, при авиазаводе Хейнкеля «Мариене». Лагерный номер 47704. Малолетний узник гитлеровских концлагерей. Участник антифашистского (французского) Движения Сопротивления (1943—1944 годы). В 1945 году Бондаренко бежал из лагеря и добровольно вступил в Красную армию, принимал участие в боях в составе войск Второго Белорусского фронта. Сначала, благодаря знанию немецкого языка, попал в полковую разведку. Заканчивал войну шофёром миномётной батареи. После Победы подразделение, в котором служил Г. М. Бондаренко, было задействовано в ликвидации диверсионных групп «Вервольф», оставленных гитлеровским командованием на территории Мекленбурга и Померании.</vt:lpstr>
      <vt:lpstr>22 октября - Праздник белых журавлей</vt:lpstr>
      <vt:lpstr>23 октября – Международный день школьных библиотек</vt:lpstr>
      <vt:lpstr>31 октября – 115 лет со дня рождения русского писателя Евгения Андреевича Пермяка (н. ф. Виссов) (1902-1982)</vt:lpstr>
      <vt:lpstr>Все книги, представленные в презентации – из фонда ГБУК РО «Ростовская областная детская библиотека имени В.М. Величкиной»</vt:lpstr>
      <vt:lpstr>Спасибо за внимание! Творческих удач!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Иллюстрированный календарь </dc:title>
  <dc:creator>User</dc:creator>
  <cp:lastModifiedBy>User</cp:lastModifiedBy>
  <cp:revision>33</cp:revision>
  <dcterms:created xsi:type="dcterms:W3CDTF">2017-06-05T12:29:14Z</dcterms:created>
  <dcterms:modified xsi:type="dcterms:W3CDTF">2017-06-21T12:41:24Z</dcterms:modified>
</cp:coreProperties>
</file>