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5" r:id="rId4"/>
    <p:sldMasterId id="2147483711" r:id="rId5"/>
    <p:sldMasterId id="2147483739" r:id="rId6"/>
  </p:sldMasterIdLst>
  <p:notesMasterIdLst>
    <p:notesMasterId r:id="rId41"/>
  </p:notesMasterIdLst>
  <p:sldIdLst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9" r:id="rId35"/>
    <p:sldId id="313" r:id="rId36"/>
    <p:sldId id="314" r:id="rId37"/>
    <p:sldId id="315" r:id="rId38"/>
    <p:sldId id="316" r:id="rId39"/>
    <p:sldId id="31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20B"/>
    <a:srgbClr val="201E1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2155270-4709-47A5-9DDE-0BC4C33B6044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E772A89-9077-4BEE-9B2C-9126BEDDB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80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075C4E-D4F0-4D5E-84A3-EA656151323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927D0-D229-4ADC-A885-A173A60B2317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1B3F-B614-4138-8B44-B54F32462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6B10F-AF30-4667-ADA1-6C9721B3F4A3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3EDB-738A-4260-98EC-495441607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7F26-108C-4EF6-82EB-02BC95CB0CCE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F094-A33D-47BC-83FB-127A3E6E5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40AC1-D393-4CD8-828B-57592F6ADA0C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3FBC8-863A-4A8C-B47A-DDAD6A23C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58A50-B289-4301-8117-44B30BBB6D77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1ADCB-411A-4E8A-8BF4-036507F7A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fld id="{E47FBAC2-584E-4BD1-AD00-A0B8D6D176EF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D7FEB8C-6BD5-412D-B49A-A19FDF835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29197-9AE6-4557-A687-007D55237416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1218-A5D7-413D-AC6A-B7B45D1F3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67C44-805C-43F2-9E44-3931C4C483D2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E478-1D30-4609-B321-18C3824726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Календарь 2014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A56FFB7-A31C-460E-82D0-BEFD607E9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55F2A-3338-41C5-A997-34ECC71DA386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57C9A-F7BB-4B3F-A606-A97F46949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57BF5-B634-461D-AA3F-2349E18560BA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D6EEA-665D-4374-877F-ABCCB9321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546C1-7BE4-4396-AA33-F632CE955270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0063F-5B72-4A8C-8577-509A10F5A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8FD14A2-A5F9-484D-B440-E9FC86E75190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F342CD-2D4A-446C-B5CC-7D210AEC7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BFAA2-D62C-4CDD-AF04-27DDE20E5459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80199-01E2-4504-BB31-142EC97BC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C215D-8970-4804-989C-E2DD0CBCE5F3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04F26-6E19-46EE-B5DE-D063FB9BC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76421-70CE-4588-A95C-A287BA01B26D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989B-AFFD-4AF3-B953-7FC851FD4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5C70E1-A9A7-4C46-9121-31C4A15DC558}" type="datetime1">
              <a:rPr lang="ru-RU" altLang="en-US"/>
              <a:pPr>
                <a:defRPr/>
              </a:pPr>
              <a:t>24.08.2017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 altLang="en-US"/>
              <a:t>Календарь 2013/2014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4EF6A3-F68E-451A-BDAE-058FC29474C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2ACB26-809F-42AA-A537-C076DF5FE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E0D210-BF1B-46CC-AEE6-36F5EE3993B6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rtlCol="0"/>
          <a:lstStyle>
            <a:lvl1pPr>
              <a:defRPr sz="280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3B4055-B668-4F0D-935D-690D8290D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Календарь 2014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FB6135-E432-47DB-9F48-B67B3253A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81" name="PlaceHolder 2"/>
          <p:cNvSpPr>
            <a:spLocks noGrp="1"/>
          </p:cNvSpPr>
          <p:nvPr>
            <p:ph type="subTitle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8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subTitle"/>
          </p:nvPr>
        </p:nvSpPr>
        <p:spPr>
          <a:xfrm>
            <a:off x="936360" y="296640"/>
            <a:ext cx="7919640" cy="4171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FFF9B-2852-41E7-A59A-A6238133AFA8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60964-3F63-4D48-A3D1-4A7483C1A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1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2" name="PlaceHolder 4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99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0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7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08" name="PlaceHolder 5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1592263"/>
            <a:ext cx="55483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1592263"/>
            <a:ext cx="55483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BF077-BEA8-4BC3-8401-B000CC50204F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193EE-EE53-4762-BD1C-9216A056EAFE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8952-A0C9-4BD0-82FF-1AA89A35B9BE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42B84-6D8C-4483-808B-16F47CD80BDD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F3DC-4D4B-4F10-81D1-4841D50286D8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34B7-36C9-4F56-A734-B7642EF1B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DA2C-E92A-4A7F-8E3E-BEE1B2BCBF32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2F352-F700-459B-AAAB-E86583587020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E386-8E6F-417A-973F-B7C00D4E1B19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C188D-3A16-4FD7-B02D-8B09C3A62DD9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3DEA1-5A42-4636-88CC-6EDB1B6CC552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F8AF5-1539-47BC-9D4B-ABD748E146E7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1592263"/>
            <a:ext cx="55483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1592263"/>
            <a:ext cx="55483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8916D-21B2-4C91-841F-5507CB8B7E46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36778-8023-4608-A537-92DDA110D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DC7DA-7E05-4FA2-95B7-554716109173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3FFEE-4457-49D6-88FA-01987B6FC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39A3-6C0C-4649-B61D-AC31CC31F664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0A67F-C93D-4D3D-BB19-5347075C5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4AAE6-87EB-4B05-B25B-93D2CDA29669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DA4AF-1088-4118-8A87-C81095CCF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372758-0C6D-4D11-98A4-D3B4A2CAEA7E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0DB1DB-F9D1-4763-B29D-A83D7AEC3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8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CDE120D-1815-4F53-8A59-F73C83F01AF8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4CE19AE-FB7F-4E52-99EA-CBB49DD71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6" r:id="rId2"/>
    <p:sldLayoutId id="2147483771" r:id="rId3"/>
    <p:sldLayoutId id="2147483755" r:id="rId4"/>
    <p:sldLayoutId id="2147483754" r:id="rId5"/>
    <p:sldLayoutId id="2147483772" r:id="rId6"/>
    <p:sldLayoutId id="2147483753" r:id="rId7"/>
    <p:sldLayoutId id="2147483752" r:id="rId8"/>
    <p:sldLayoutId id="2147483773" r:id="rId9"/>
    <p:sldLayoutId id="2147483751" r:id="rId10"/>
    <p:sldLayoutId id="2147483750" r:id="rId11"/>
    <p:sldLayoutId id="21474837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651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62" r:id="rId2"/>
    <p:sldLayoutId id="2147483761" r:id="rId3"/>
    <p:sldLayoutId id="2147483760" r:id="rId4"/>
    <p:sldLayoutId id="2147483759" r:id="rId5"/>
    <p:sldLayoutId id="2147483758" r:id="rId6"/>
    <p:sldLayoutId id="2147483776" r:id="rId7"/>
    <p:sldLayoutId id="2147483777" r:id="rId8"/>
    <p:sldLayoutId id="2147483778" r:id="rId9"/>
    <p:sldLayoutId id="2147483779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r>
              <a:rPr lang="ru-RU"/>
              <a:t>Седьмой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77" name="PlaceHolder 3"/>
          <p:cNvSpPr>
            <a:spLocks noGrp="1"/>
          </p:cNvSpPr>
          <p:nvPr>
            <p:ph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lvl1pPr>
          </a:lstStyle>
          <a:p>
            <a:pPr>
              <a:defRPr/>
            </a:pPr>
            <a:r>
              <a:rPr lang="ru-RU"/>
              <a:t>9.3.17</a:t>
            </a:r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9" name="PlaceHolder 5"/>
          <p:cNvSpPr>
            <a:spLocks noGrp="1"/>
          </p:cNvSpPr>
          <p:nvPr>
            <p:ph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lvl1pPr>
          </a:lstStyle>
          <a:p>
            <a:pPr>
              <a:defRPr/>
            </a:pPr>
            <a:fld id="{4E325A0D-626D-4AA5-ABB6-328F62CD4CDF}" type="slidenum">
              <a:rPr lang="ru-RU"/>
              <a:pPr>
                <a:defRPr/>
              </a:pPr>
              <a:t>‹#›</a:t>
            </a:fld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55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C91ABF1-9EB5-4BFE-9187-40F2E3CEC22B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70" r:id="rId2"/>
    <p:sldLayoutId id="2147483794" r:id="rId3"/>
    <p:sldLayoutId id="2147483769" r:id="rId4"/>
    <p:sldLayoutId id="2147483768" r:id="rId5"/>
    <p:sldLayoutId id="2147483767" r:id="rId6"/>
    <p:sldLayoutId id="2147483766" r:id="rId7"/>
    <p:sldLayoutId id="2147483765" r:id="rId8"/>
    <p:sldLayoutId id="2147483764" r:id="rId9"/>
    <p:sldLayoutId id="2147483763" r:id="rId10"/>
    <p:sldLayoutId id="2147483795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36625" y="296863"/>
            <a:ext cx="7920038" cy="900112"/>
          </a:xfrm>
          <a:prstGeom prst="rect">
            <a:avLst/>
          </a:prstGeom>
        </p:spPr>
        <p:txBody>
          <a:bodyPr anchor="ctr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935038" y="1593850"/>
            <a:ext cx="7920037" cy="44275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r>
              <a:rPr lang="ru-RU"/>
              <a:t>Седьмой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5038" y="296863"/>
            <a:ext cx="7920037" cy="900112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/>
              <a:t>Дни воинской славы России</a:t>
            </a:r>
            <a:endParaRPr lang="ru-RU" sz="4000" b="1" dirty="0"/>
          </a:p>
        </p:txBody>
      </p:sp>
      <p:sp>
        <p:nvSpPr>
          <p:cNvPr id="109572" name="Текст 5"/>
          <p:cNvSpPr>
            <a:spLocks noGrp="1"/>
          </p:cNvSpPr>
          <p:nvPr>
            <p:ph type="body" sz="quarter" idx="10"/>
          </p:nvPr>
        </p:nvSpPr>
        <p:spPr>
          <a:xfrm>
            <a:off x="684213" y="1125538"/>
            <a:ext cx="7991475" cy="5040312"/>
          </a:xfrm>
        </p:spPr>
        <p:txBody>
          <a:bodyPr/>
          <a:lstStyle/>
          <a:p>
            <a:pPr algn="ctr"/>
            <a:r>
              <a:rPr lang="ru-RU" sz="1700" b="1" smtClean="0">
                <a:solidFill>
                  <a:srgbClr val="000000"/>
                </a:solidFill>
                <a:cs typeface="Arial" charset="0"/>
              </a:rPr>
              <a:t>2 февраля – День разгрома советскими войсками немецко-фашистских войск в Сталинградской битве (1943 год)</a:t>
            </a:r>
          </a:p>
          <a:p>
            <a:pPr algn="just"/>
            <a:r>
              <a:rPr lang="ru-RU" sz="1700" smtClean="0">
                <a:solidFill>
                  <a:schemeClr val="tx1"/>
                </a:solidFill>
                <a:cs typeface="Arial" charset="0"/>
              </a:rPr>
              <a:t>В планы немецко-фашистского командования на лето 1942 года, входило разгромить советские войска на юге страны. 17 июля 1942 года начался первый этап Сталинградской битвы. </a:t>
            </a:r>
          </a:p>
          <a:p>
            <a:pPr algn="just"/>
            <a:r>
              <a:rPr lang="ru-RU" sz="1700" smtClean="0">
                <a:solidFill>
                  <a:schemeClr val="tx1"/>
                </a:solidFill>
                <a:cs typeface="Arial" charset="0"/>
              </a:rPr>
              <a:t>Буквально через четыре месяца советские войска дали решительный отпор врагу — 19 ноября 1942 года советские войска перешли в контрнаступление под Сталинградом. </a:t>
            </a:r>
          </a:p>
          <a:p>
            <a:pPr algn="just"/>
            <a:r>
              <a:rPr lang="ru-RU" sz="1700" smtClean="0">
                <a:solidFill>
                  <a:schemeClr val="tx1"/>
                </a:solidFill>
                <a:cs typeface="Arial" charset="0"/>
              </a:rPr>
              <a:t>Сдача города тогда приравнивалась не только к военному, но и к идеологическому поражению. Бои шли за каждый квартал, за каждый дом, центральный вокзал города переходил из рук в руки 13 раз. 31 января 1943 года командующий группировкой немецких войск Ф. Паулюс сдался в плен.</a:t>
            </a:r>
          </a:p>
          <a:p>
            <a:pPr algn="just"/>
            <a:r>
              <a:rPr lang="ru-RU" sz="1700" smtClean="0">
                <a:solidFill>
                  <a:schemeClr val="tx1"/>
                </a:solidFill>
                <a:cs typeface="Arial" charset="0"/>
              </a:rPr>
              <a:t>200 героических дней обороны Сталинграда вошли в историю, как самые кровопролитные и жестокие. При обороне города погибли и были ранены более семисот тысяч советских солдат и офицеров. Сталинградская битва стала крупнейшей сухопутной битвой в ходе Второй мировой войны и одним из переломных моментов в ходе военных действий, после которых немецкие войска окончательно потеряли стратегическую инициативу.</a:t>
            </a:r>
          </a:p>
          <a:p>
            <a:pPr algn="just"/>
            <a:endParaRPr lang="ru-RU" sz="170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2138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памятные даты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458913"/>
            <a:ext cx="8064500" cy="19431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14 февраля – </a:t>
            </a:r>
            <a:r>
              <a:rPr lang="ru-RU" sz="2800" b="1" smtClean="0"/>
              <a:t>75 лет со дня </a:t>
            </a:r>
            <a:r>
              <a:rPr lang="ru-RU" sz="2800" b="1" dirty="0" smtClean="0"/>
              <a:t>освобождения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/>
              <a:t>Ростова-на-Дону от немецко-фашистских захватчиков </a:t>
            </a:r>
            <a:r>
              <a:rPr lang="ru-RU" sz="2800" dirty="0" smtClean="0"/>
              <a:t>(1943)</a:t>
            </a:r>
            <a:endParaRPr lang="ru-RU" sz="2800" dirty="0"/>
          </a:p>
        </p:txBody>
      </p:sp>
      <p:pic>
        <p:nvPicPr>
          <p:cNvPr id="118788" name="Picture 2" descr="C:\Users\Администратор\Pictures\2017-06-08\Scan1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4365625"/>
            <a:ext cx="155733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3" descr="C:\Users\Администратор\Pictures\2017-06-08\Scan10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0988" y="3141663"/>
            <a:ext cx="2281237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4" descr="C:\Users\Администратор\Pictures\2017-06-08\Scan10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781300"/>
            <a:ext cx="1598612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2" descr="C:\Users\Администратор\Pictures\2017-06-09\Scan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2875" y="4219575"/>
            <a:ext cx="23193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Shape 1"/>
          <p:cNvSpPr txBox="1">
            <a:spLocks noChangeArrowheads="1"/>
          </p:cNvSpPr>
          <p:nvPr/>
        </p:nvSpPr>
        <p:spPr bwMode="auto">
          <a:xfrm>
            <a:off x="611188" y="260350"/>
            <a:ext cx="7604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SzPct val="128000"/>
              <a:buFont typeface="Georgia" pitchFamily="18" charset="0"/>
              <a:buChar char="*"/>
            </a:pPr>
            <a:r>
              <a:rPr lang="ru-RU" sz="2400" b="1">
                <a:solidFill>
                  <a:srgbClr val="000000"/>
                </a:solidFill>
                <a:latin typeface="Trebuchet MS" pitchFamily="34" charset="0"/>
              </a:rPr>
              <a:t>15 февраля - 90 лет со дня рождения эстонского писателя Эно Мартиновича Рауда (1928-1996) </a:t>
            </a:r>
            <a:endParaRPr lang="ru-RU" sz="2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9810" name="TextShape 2"/>
          <p:cNvSpPr txBox="1">
            <a:spLocks noChangeArrowheads="1"/>
          </p:cNvSpPr>
          <p:nvPr/>
        </p:nvSpPr>
        <p:spPr bwMode="auto">
          <a:xfrm>
            <a:off x="936625" y="2070100"/>
            <a:ext cx="312261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9811" name="TextShape 3"/>
          <p:cNvSpPr txBox="1">
            <a:spLocks noChangeArrowheads="1"/>
          </p:cNvSpPr>
          <p:nvPr/>
        </p:nvSpPr>
        <p:spPr bwMode="auto">
          <a:xfrm>
            <a:off x="4392613" y="2160588"/>
            <a:ext cx="3122612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6188" y="1700213"/>
            <a:ext cx="5938837" cy="4618037"/>
          </a:xfrm>
        </p:spPr>
        <p:txBody>
          <a:bodyPr rtlCol="0">
            <a:normAutofit fontScale="92500" lnSpcReduction="10000"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Популярный эстонский детский писатель </a:t>
            </a:r>
            <a:r>
              <a:rPr lang="ru-RU" dirty="0" err="1">
                <a:solidFill>
                  <a:schemeClr val="tx1"/>
                </a:solidFill>
              </a:rPr>
              <a:t>Эно</a:t>
            </a:r>
            <a:r>
              <a:rPr lang="ru-RU" dirty="0">
                <a:solidFill>
                  <a:schemeClr val="tx1"/>
                </a:solidFill>
              </a:rPr>
              <a:t> Рауд родился 15 февраля 1928 года в семье известного поэта Марта Рауда. Свои первые произведения </a:t>
            </a:r>
            <a:r>
              <a:rPr lang="ru-RU" dirty="0" err="1">
                <a:solidFill>
                  <a:schemeClr val="tx1"/>
                </a:solidFill>
              </a:rPr>
              <a:t>Эно</a:t>
            </a:r>
            <a:r>
              <a:rPr lang="ru-RU" dirty="0">
                <a:solidFill>
                  <a:schemeClr val="tx1"/>
                </a:solidFill>
              </a:rPr>
              <a:t> опубликовал ещё в конце </a:t>
            </a:r>
            <a:r>
              <a:rPr lang="ru-RU" dirty="0" smtClean="0">
                <a:solidFill>
                  <a:schemeClr val="tx1"/>
                </a:solidFill>
              </a:rPr>
              <a:t>30-х годов </a:t>
            </a:r>
            <a:r>
              <a:rPr lang="ru-RU" dirty="0">
                <a:solidFill>
                  <a:schemeClr val="tx1"/>
                </a:solidFill>
              </a:rPr>
              <a:t>в детском журнале </a:t>
            </a:r>
            <a:r>
              <a:rPr lang="ru-RU" dirty="0" smtClean="0">
                <a:solidFill>
                  <a:schemeClr val="tx1"/>
                </a:solidFill>
              </a:rPr>
              <a:t>под </a:t>
            </a:r>
            <a:r>
              <a:rPr lang="ru-RU" dirty="0">
                <a:solidFill>
                  <a:schemeClr val="tx1"/>
                </a:solidFill>
              </a:rPr>
              <a:t>псевдонимом </a:t>
            </a:r>
            <a:r>
              <a:rPr lang="ru-RU" dirty="0" err="1" smtClean="0">
                <a:solidFill>
                  <a:schemeClr val="tx1"/>
                </a:solidFill>
              </a:rPr>
              <a:t>Эно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«Моховая Борода</a:t>
            </a:r>
            <a:r>
              <a:rPr lang="ru-RU" dirty="0" smtClean="0">
                <a:solidFill>
                  <a:schemeClr val="tx1"/>
                </a:solidFill>
              </a:rPr>
              <a:t>». 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/>
                </a:solidFill>
              </a:rPr>
              <a:t>Популярность </a:t>
            </a:r>
            <a:r>
              <a:rPr lang="ru-RU" dirty="0">
                <a:solidFill>
                  <a:schemeClr val="tx1"/>
                </a:solidFill>
              </a:rPr>
              <a:t>принёс Рауду цикл сказок для дошкольников о </a:t>
            </a:r>
            <a:r>
              <a:rPr lang="ru-RU" dirty="0" err="1">
                <a:solidFill>
                  <a:schemeClr val="tx1"/>
                </a:solidFill>
              </a:rPr>
              <a:t>Сипсике</a:t>
            </a:r>
            <a:r>
              <a:rPr lang="ru-RU" dirty="0">
                <a:solidFill>
                  <a:schemeClr val="tx1"/>
                </a:solidFill>
              </a:rPr>
              <a:t>, ожившей кукле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Но наиболее известные произведения автора — это повести-сказки из цикла «Муфта, Полботинка и Моховая Борода», в оригинале </a:t>
            </a: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 smtClean="0">
                <a:solidFill>
                  <a:schemeClr val="tx1"/>
                </a:solidFill>
              </a:rPr>
              <a:t>Накситралли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За первую книгу цикла в 1974 году имя </a:t>
            </a:r>
            <a:r>
              <a:rPr lang="ru-RU" dirty="0" err="1" smtClean="0">
                <a:solidFill>
                  <a:schemeClr val="tx1"/>
                </a:solidFill>
              </a:rPr>
              <a:t>Эно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Рауда было занесено в международный Почётный список Г.-Х. Андерсена.</a:t>
            </a:r>
          </a:p>
        </p:txBody>
      </p:sp>
      <p:pic>
        <p:nvPicPr>
          <p:cNvPr id="119813" name="Picture 2" descr="C:\Users\Администратор\Pictures\2017-04-19\Scan1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125538"/>
            <a:ext cx="1452563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3" descr="C:\Users\Администратор\Pictures\2017-04-19\Scan1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509963"/>
            <a:ext cx="16192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Y:\Рыбак\Шарики\Фейрверк ум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115888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96863"/>
            <a:ext cx="8245475" cy="900112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16 февраля – день рождения Андрея Болконского</a:t>
            </a:r>
            <a:endParaRPr lang="ru-RU" sz="2800" b="1" dirty="0"/>
          </a:p>
        </p:txBody>
      </p:sp>
      <p:sp>
        <p:nvSpPr>
          <p:cNvPr id="120836" name="Объект 2"/>
          <p:cNvSpPr>
            <a:spLocks noGrp="1"/>
          </p:cNvSpPr>
          <p:nvPr>
            <p:ph idx="1"/>
          </p:nvPr>
        </p:nvSpPr>
        <p:spPr>
          <a:xfrm>
            <a:off x="322263" y="1258888"/>
            <a:ext cx="5545137" cy="5265737"/>
          </a:xfrm>
        </p:spPr>
        <p:txBody>
          <a:bodyPr/>
          <a:lstStyle/>
          <a:p>
            <a:pPr algn="just"/>
            <a:r>
              <a:rPr lang="ru-RU" sz="1700" smtClean="0">
                <a:solidFill>
                  <a:schemeClr val="tx1"/>
                </a:solidFill>
                <a:cs typeface="Arial" charset="0"/>
              </a:rPr>
              <a:t>Андрей Николаевич Болконский — герой романа </a:t>
            </a:r>
            <a:r>
              <a:rPr lang="ru-RU" sz="1700" b="1" smtClean="0">
                <a:solidFill>
                  <a:schemeClr val="tx1"/>
                </a:solidFill>
                <a:cs typeface="Arial" charset="0"/>
              </a:rPr>
              <a:t>Льва Толстого «Война и мир»</a:t>
            </a:r>
            <a:r>
              <a:rPr lang="ru-RU" sz="1700" smtClean="0">
                <a:solidFill>
                  <a:schemeClr val="tx1"/>
                </a:solidFill>
                <a:cs typeface="Arial" charset="0"/>
              </a:rPr>
              <a:t>. Сын князя Николая Андреевича Болконского.</a:t>
            </a:r>
          </a:p>
          <a:p>
            <a:pPr algn="just"/>
            <a:r>
              <a:rPr lang="ru-RU" sz="1700" smtClean="0">
                <a:solidFill>
                  <a:schemeClr val="tx1"/>
                </a:solidFill>
                <a:cs typeface="Arial" charset="0"/>
              </a:rPr>
              <a:t>Первый раз, читатель встречает этого героя в Петербурге в гостиной Анны Павловны Шерер с беременной женой Лизой. После званого обеда он едет к отцу в деревню. Оставляет свою жену там на попечении отца и младшей сестры Марьи. Отправляется на войну 1805 года против Наполеона в качестве адъютанта Кутузова. Участвует в Аустерлицком сражении, в котором был ранен в голову. Попадает в госпиталь французов, но возвращается на родину.</a:t>
            </a:r>
          </a:p>
          <a:p>
            <a:pPr algn="just"/>
            <a:r>
              <a:rPr lang="ru-RU" sz="1700" smtClean="0">
                <a:solidFill>
                  <a:schemeClr val="tx1"/>
                </a:solidFill>
                <a:cs typeface="Arial" charset="0"/>
              </a:rPr>
              <a:t>Болконский участвовал в войне 1812 года против Наполеона. Во время Бородинского сражения получает осколочное ранение в живот. </a:t>
            </a:r>
          </a:p>
        </p:txBody>
      </p:sp>
      <p:pic>
        <p:nvPicPr>
          <p:cNvPr id="120837" name="Picture 3" descr="Y:\Рыбак\Шарики\Фейрверк ум.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7038" y="5321300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5711825"/>
            <a:ext cx="18288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2" descr="C:\Users\Администратор\Pictures\2017-05-18\Scan1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679575"/>
            <a:ext cx="20034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Y:\Рыбак\Шарики\Фейрверк ум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115888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96863"/>
            <a:ext cx="8245475" cy="900112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18 февраля – день рождения </a:t>
            </a:r>
            <a:r>
              <a:rPr lang="ru-RU" sz="2800" b="1" dirty="0" err="1" smtClean="0"/>
              <a:t>Лариосика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3763" y="1125538"/>
            <a:ext cx="6691312" cy="5472112"/>
          </a:xfrm>
        </p:spPr>
        <p:txBody>
          <a:bodyPr/>
          <a:lstStyle/>
          <a:p>
            <a:pPr algn="just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Ларион </a:t>
            </a:r>
            <a:r>
              <a:rPr lang="ru-RU" sz="1600" dirty="0" err="1" smtClean="0">
                <a:solidFill>
                  <a:schemeClr val="tx1"/>
                </a:solidFill>
              </a:rPr>
              <a:t>Ларионович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Суржанский</a:t>
            </a:r>
            <a:r>
              <a:rPr lang="ru-RU" sz="1600" dirty="0" smtClean="0">
                <a:solidFill>
                  <a:schemeClr val="tx1"/>
                </a:solidFill>
              </a:rPr>
              <a:t> – персонаж романа  </a:t>
            </a:r>
            <a:r>
              <a:rPr lang="ru-RU" sz="1600" b="1" dirty="0" smtClean="0">
                <a:solidFill>
                  <a:schemeClr val="tx1"/>
                </a:solidFill>
              </a:rPr>
              <a:t>Михаила Булгакова  «Белая гвардия»</a:t>
            </a:r>
            <a:r>
              <a:rPr lang="ru-RU" sz="1600" dirty="0" smtClean="0">
                <a:solidFill>
                  <a:schemeClr val="tx1"/>
                </a:solidFill>
              </a:rPr>
              <a:t>, молодой человек, кузен </a:t>
            </a:r>
            <a:r>
              <a:rPr lang="ru-RU" sz="1600" dirty="0" err="1" smtClean="0">
                <a:solidFill>
                  <a:schemeClr val="tx1"/>
                </a:solidFill>
              </a:rPr>
              <a:t>Турбиных</a:t>
            </a:r>
            <a:r>
              <a:rPr lang="ru-RU" sz="1600" dirty="0" smtClean="0">
                <a:solidFill>
                  <a:schemeClr val="tx1"/>
                </a:solidFill>
              </a:rPr>
              <a:t>., который в начале пьесы неожиданно приезжает к ним из Житомира.</a:t>
            </a:r>
          </a:p>
          <a:p>
            <a:pPr algn="just">
              <a:defRPr/>
            </a:pPr>
            <a:r>
              <a:rPr lang="ru-RU" sz="1600" dirty="0">
                <a:solidFill>
                  <a:schemeClr val="tx1"/>
                </a:solidFill>
              </a:rPr>
              <a:t>Первый роман Михаила Булгакова. Описываются события Гражданской войны на Украине в конце 1918 года. Роман повествует о семье русских интеллигентов и их друзьях, которые переживают социальный катаклизм гражданской войны. Роман во многом автобиографичен, почти у всех персонажей есть прототипы - родственники, друзья и знакомые семьи Булгаковых. Декорациями романа стали улицы Киева и дом, в котором жила семья Булгаковых в 1918 году. Хотя рукописи романа не сохранились, </a:t>
            </a:r>
            <a:r>
              <a:rPr lang="ru-RU" sz="1600" dirty="0" err="1">
                <a:solidFill>
                  <a:schemeClr val="tx1"/>
                </a:solidFill>
              </a:rPr>
              <a:t>булгаковеды</a:t>
            </a:r>
            <a:r>
              <a:rPr lang="ru-RU" sz="1600" dirty="0">
                <a:solidFill>
                  <a:schemeClr val="tx1"/>
                </a:solidFill>
              </a:rPr>
              <a:t> проследили судьбу многих прототипов персонажей и доказали почти документальную точность и реальность описываемых автором событий и персонажей.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1600" dirty="0">
                <a:solidFill>
                  <a:schemeClr val="tx1"/>
                </a:solidFill>
              </a:rPr>
              <a:t>«Дни </a:t>
            </a:r>
            <a:r>
              <a:rPr lang="ru-RU" sz="1600" dirty="0" err="1" smtClean="0">
                <a:solidFill>
                  <a:schemeClr val="tx1"/>
                </a:solidFill>
              </a:rPr>
              <a:t>Турбиных</a:t>
            </a:r>
            <a:r>
              <a:rPr lang="ru-RU" sz="1600" dirty="0">
                <a:solidFill>
                  <a:schemeClr val="tx1"/>
                </a:solidFill>
              </a:rPr>
              <a:t>» — </a:t>
            </a:r>
            <a:r>
              <a:rPr lang="ru-RU" sz="1600" dirty="0" err="1">
                <a:solidFill>
                  <a:schemeClr val="tx1"/>
                </a:solidFill>
              </a:rPr>
              <a:t>трёхсерийный</a:t>
            </a:r>
            <a:r>
              <a:rPr lang="ru-RU" sz="1600" dirty="0">
                <a:solidFill>
                  <a:schemeClr val="tx1"/>
                </a:solidFill>
              </a:rPr>
              <a:t> художественный телевизионный фильм по одноимённой пьесе Михаила Булгакова (авторское изложение для сцены романа «Белая гвардия»). Снят по заказу Гостелерадио СССР в 1976 </a:t>
            </a:r>
            <a:r>
              <a:rPr lang="ru-RU" sz="1600" dirty="0" smtClean="0">
                <a:solidFill>
                  <a:schemeClr val="tx1"/>
                </a:solidFill>
              </a:rPr>
              <a:t>году. </a:t>
            </a:r>
            <a:r>
              <a:rPr lang="ru-RU" sz="1600" dirty="0">
                <a:solidFill>
                  <a:schemeClr val="tx1"/>
                </a:solidFill>
              </a:rPr>
              <a:t>Ряд натурных съёмок фильма сняты в </a:t>
            </a:r>
            <a:r>
              <a:rPr lang="ru-RU" sz="1600" dirty="0" smtClean="0">
                <a:solidFill>
                  <a:schemeClr val="tx1"/>
                </a:solidFill>
              </a:rPr>
              <a:t>Киеве </a:t>
            </a:r>
            <a:r>
              <a:rPr lang="ru-RU" sz="1600" dirty="0">
                <a:solidFill>
                  <a:schemeClr val="tx1"/>
                </a:solidFill>
              </a:rPr>
              <a:t>(Андреевский спуск, Владимирская горка, Мариинский дворец, Софийская площадь).</a:t>
            </a:r>
          </a:p>
          <a:p>
            <a:pPr algn="just">
              <a:defRPr/>
            </a:pPr>
            <a:endParaRPr lang="ru-RU" sz="1600" dirty="0" smtClean="0"/>
          </a:p>
          <a:p>
            <a:pPr algn="just">
              <a:defRPr/>
            </a:pPr>
            <a:endParaRPr lang="ru-RU" sz="1600" dirty="0"/>
          </a:p>
        </p:txBody>
      </p:sp>
      <p:pic>
        <p:nvPicPr>
          <p:cNvPr id="121861" name="Picture 3" descr="Y:\Рыбак\Шарики\Фейрверк ум.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0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5" y="4746625"/>
            <a:ext cx="18288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989138"/>
            <a:ext cx="1768475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B050"/>
                </a:solidFill>
              </a:rPr>
              <a:t>21 февраля - </a:t>
            </a:r>
            <a:br>
              <a:rPr lang="ru-RU" sz="3600" b="1" smtClean="0">
                <a:solidFill>
                  <a:srgbClr val="00B050"/>
                </a:solidFill>
              </a:rPr>
            </a:br>
            <a:r>
              <a:rPr lang="ru-RU" sz="3600" b="1" smtClean="0">
                <a:solidFill>
                  <a:srgbClr val="00B050"/>
                </a:solidFill>
              </a:rPr>
              <a:t>Международный день родного языка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5940425" cy="5013325"/>
          </a:xfrm>
        </p:spPr>
        <p:txBody>
          <a:bodyPr rtlCol="0">
            <a:normAutofit fontScale="47500" lnSpcReduction="20000"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Международный день родного языка был провозглашён Генеральной конференцией ЮНЕСКО в ноябре 1999 года и отмечается каждый год с февраля 2000 года для содействия языковому и культурному разнообразию и многоязычию.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Эта дата была выбрана в знак памяти событий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21 февраля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1952 года, когда в Дакке, столице нынешней Бангладеш, от пуль полицейских погибли студенты — участники демонстрации в защиту своего родного языка бенгали, который они требовали признать одним из государственных языков страны.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Язык является наиболее мощным инструментом сохранения и развития нашего культурного наследия в его материальных и нематериальных формах. Любая деятельность по содействию распространению родного языка поможет не только лингвистическому разнообразию и многоязычию, но и более полному пониманию языковых и культурных традиций во всём мире, а также солидарности на основе понимания, терпимости и диалога.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122883" name="Picture 2" descr="C:\Users\Администратор\Pictures\2017-06-08\Scan1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1427163"/>
            <a:ext cx="19589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3" descr="C:\Users\Администратор\Pictures\2017-06-08\Scan1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4108450"/>
            <a:ext cx="1792287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213" y="274638"/>
            <a:ext cx="5545137" cy="1209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памятные даты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3907" name="Содержимое 5"/>
          <p:cNvSpPr>
            <a:spLocks noGrp="1"/>
          </p:cNvSpPr>
          <p:nvPr>
            <p:ph idx="1"/>
          </p:nvPr>
        </p:nvSpPr>
        <p:spPr>
          <a:xfrm>
            <a:off x="179388" y="1773238"/>
            <a:ext cx="6048375" cy="4751387"/>
          </a:xfrm>
        </p:spPr>
        <p:txBody>
          <a:bodyPr/>
          <a:lstStyle/>
          <a:p>
            <a:r>
              <a:rPr lang="ru-RU" sz="2800" smtClean="0"/>
              <a:t>21 февраля - 	405 лет со дня, когда донские казаки на Красной площади «выкрикнули» новым царем Руси Михаила Фёдоровича Романова (1613). Днями ранее, на Земском Соборе, они подавали «писание» о нём же. Таким образом, донцы сыграли решающую роль    в утверждении на престоле династии Романовых.</a:t>
            </a:r>
          </a:p>
        </p:txBody>
      </p:sp>
      <p:pic>
        <p:nvPicPr>
          <p:cNvPr id="123908" name="Picture 2" descr="G:\РО карта_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5888"/>
            <a:ext cx="1479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2" descr="C:\Users\Администратор\Pictures\2017-06-07\Scan1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205038"/>
            <a:ext cx="24796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388" y="1484313"/>
            <a:ext cx="7345362" cy="4968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50" dirty="0"/>
              <a:t>Людмила Улицкая - одна из самых известных современных писательниц, автор повести "Сонечка", романов "Казус </a:t>
            </a:r>
            <a:r>
              <a:rPr lang="ru-RU" sz="1850" dirty="0" err="1"/>
              <a:t>Кукоцкого</a:t>
            </a:r>
            <a:r>
              <a:rPr lang="ru-RU" sz="1850" dirty="0"/>
              <a:t>", "Даниэль </a:t>
            </a:r>
            <a:r>
              <a:rPr lang="ru-RU" sz="1850" dirty="0" err="1"/>
              <a:t>Штайн</a:t>
            </a:r>
            <a:r>
              <a:rPr lang="ru-RU" sz="1850" dirty="0"/>
              <a:t>, переводчик", "Искренне Ваш, Шурик" и других; обладательница наград и премий; автор сценариев к фильмам "Сестрички Либерти" (режиссер Владимир Грамматиков), "Женщина для всех" (режиссер Анатолий Матешко).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50" dirty="0"/>
              <a:t>Наиболее известны для широкой читательской аудитории произведения Людмилы Улицкой для взрослых, но есть и книги для детей, которые скорее можно назвать книгами, предназначенными для семейного чтения.</a:t>
            </a:r>
          </a:p>
        </p:txBody>
      </p:sp>
      <p:sp>
        <p:nvSpPr>
          <p:cNvPr id="124931" name="Заголовок 5"/>
          <p:cNvSpPr>
            <a:spLocks noGrp="1"/>
          </p:cNvSpPr>
          <p:nvPr>
            <p:ph type="title"/>
          </p:nvPr>
        </p:nvSpPr>
        <p:spPr>
          <a:xfrm>
            <a:off x="107950" y="274638"/>
            <a:ext cx="8785225" cy="1282700"/>
          </a:xfrm>
        </p:spPr>
        <p:txBody>
          <a:bodyPr/>
          <a:lstStyle/>
          <a:p>
            <a:r>
              <a:rPr lang="ru-RU" sz="2800" b="1" smtClean="0"/>
              <a:t>21 февраля - 75 лет со дня рождения русской писательницы Людмилы Евгеньевны Улицкой (р. 1943)</a:t>
            </a:r>
          </a:p>
        </p:txBody>
      </p:sp>
      <p:sp>
        <p:nvSpPr>
          <p:cNvPr id="124932" name="Содержимое 4"/>
          <p:cNvSpPr txBox="1">
            <a:spLocks/>
          </p:cNvSpPr>
          <p:nvPr/>
        </p:nvSpPr>
        <p:spPr bwMode="auto">
          <a:xfrm>
            <a:off x="900113" y="5661025"/>
            <a:ext cx="41767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49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4025" y="4851400"/>
            <a:ext cx="12319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75" y="4819650"/>
            <a:ext cx="13843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4732338"/>
            <a:ext cx="1439863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0" y="2420938"/>
            <a:ext cx="137795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5038" y="296863"/>
            <a:ext cx="7920037" cy="900112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/>
              <a:t>Дни воинской славы России</a:t>
            </a:r>
            <a:endParaRPr lang="ru-RU" sz="4000" b="1" dirty="0"/>
          </a:p>
        </p:txBody>
      </p:sp>
      <p:sp>
        <p:nvSpPr>
          <p:cNvPr id="125956" name="Текст 5"/>
          <p:cNvSpPr>
            <a:spLocks noGrp="1"/>
          </p:cNvSpPr>
          <p:nvPr>
            <p:ph type="body" sz="quarter" idx="10"/>
          </p:nvPr>
        </p:nvSpPr>
        <p:spPr>
          <a:xfrm>
            <a:off x="684213" y="1125538"/>
            <a:ext cx="7991475" cy="5111750"/>
          </a:xfrm>
        </p:spPr>
        <p:txBody>
          <a:bodyPr/>
          <a:lstStyle/>
          <a:p>
            <a:pPr algn="ctr"/>
            <a:r>
              <a:rPr lang="ru-RU" sz="1700" b="1" smtClean="0">
                <a:solidFill>
                  <a:srgbClr val="000000"/>
                </a:solidFill>
                <a:cs typeface="Arial" charset="0"/>
              </a:rPr>
              <a:t>23 февраля – День защитника Отечества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cs typeface="Arial" charset="0"/>
              </a:rPr>
              <a:t>Принято было считать, что 23 февраля 1918 года отряды Красной гвардии одержали свои первые победы под Псковом и Нарвой над регулярными войсками кайзеровской Германии. Вот эти первые победы и стали «днём рождения Красной Армии». С 1946 года праздник стал называться Днём Советской Армии и Военно-Морского Флота.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cs typeface="Arial" charset="0"/>
              </a:rPr>
              <a:t>В 1922 году эта дата была официально объявлена Днём Красной Армии. Позднее 23 февраля ежегодно отмечался в СССР как всенародный праздник — День Советской Армии и Военно-Морского Флота. После распада Советского Союза дата была переименована в День защитника Отечества.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cs typeface="Arial" charset="0"/>
              </a:rPr>
              <a:t>Для некоторых людей праздник 23 февраля остался днём мужчин, которые служат в армии или в каких-либо силовых структурах. Тем не менее, большинство граждан России и стран бывшего СССР склонны рассматривать День защитника Отечества не столько, как годовщину победы или День Рождения Красной Армии, сколько, как День настоящих мужчин. Защитников в самом широком смысле этого слова.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cs typeface="Arial" charset="0"/>
              </a:rPr>
              <a:t>Среди традиций праздника, сохранившихся и сегодня в бывших советских республиках, — чествование ветеранов, возложение цветов к памятным местам, проведение праздничных концертов и мероприятий, организация салютов во многих городах.</a:t>
            </a:r>
          </a:p>
          <a:p>
            <a:pPr algn="just"/>
            <a:endParaRPr lang="ru-RU" sz="1700" smtClean="0">
              <a:solidFill>
                <a:schemeClr val="tx1"/>
              </a:solidFill>
              <a:cs typeface="Arial" charset="0"/>
            </a:endParaRPr>
          </a:p>
          <a:p>
            <a:pPr algn="just"/>
            <a:endParaRPr lang="ru-RU" sz="170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TextShape 1"/>
          <p:cNvSpPr txBox="1"/>
          <p:nvPr/>
        </p:nvSpPr>
        <p:spPr>
          <a:xfrm>
            <a:off x="1800225" y="317500"/>
            <a:ext cx="5543550" cy="12096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4400" b="1">
                <a:solidFill>
                  <a:srgbClr val="558ED5"/>
                </a:solidFill>
                <a:latin typeface="Calibri" pitchFamily="34" charset="0"/>
              </a:rPr>
              <a:t>Краеведческие памятные даты</a:t>
            </a: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54" name="TextShape 2"/>
          <p:cNvSpPr txBox="1"/>
          <p:nvPr/>
        </p:nvSpPr>
        <p:spPr>
          <a:xfrm>
            <a:off x="179388" y="1773238"/>
            <a:ext cx="8785225" cy="47513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/>
            <a:r>
              <a:rPr lang="ru-RU" sz="1600" b="1">
                <a:solidFill>
                  <a:srgbClr val="000000"/>
                </a:solidFill>
                <a:latin typeface="Calibri" pitchFamily="34" charset="0"/>
              </a:rPr>
              <a:t>25 февраля - 30 лет создания Раздорского этнографического музея-заповедника (1988) в Усть-Донецком районе.</a:t>
            </a:r>
            <a:endParaRPr lang="ru-RU" sz="160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ru-RU" sz="1600">
                <a:latin typeface="Calibri" pitchFamily="34" charset="0"/>
              </a:rPr>
              <a:t>Раздорский этнографический музей-заповедник организован на основании замысла и при личном участии писателя Анатолия Вениаминовича Калинина. </a:t>
            </a:r>
          </a:p>
          <a:p>
            <a:pPr algn="just"/>
            <a:r>
              <a:rPr lang="ru-RU" sz="1600">
                <a:latin typeface="Calibri" pitchFamily="34" charset="0"/>
              </a:rPr>
              <a:t>Станица Раздорская – первая столица донского казачества. До 1622 г. здесь находился центр Войска Донского. </a:t>
            </a:r>
          </a:p>
          <a:p>
            <a:pPr algn="just"/>
            <a:r>
              <a:rPr lang="ru-RU" sz="1600">
                <a:latin typeface="Calibri" pitchFamily="34" charset="0"/>
              </a:rPr>
              <a:t>Из Руси и сопредельных государств «в казаки» уходили двумя основными путями по рекам Дон и Северский Донец. В дельте реки Северский Донец эти пути пересекались и именно здесь на своеобразном острове, именуемом Раздорский, первоначально и селились казаки. </a:t>
            </a:r>
          </a:p>
          <a:p>
            <a:pPr algn="just"/>
            <a:r>
              <a:rPr lang="ru-RU" sz="1600">
                <a:latin typeface="Calibri" pitchFamily="34" charset="0"/>
              </a:rPr>
              <a:t>Первое письменное сообщение о городке относится к августу 1571 г. и связано с проездом Доном в Константинополь русского посланника Ишеина. Грамота указывает на название и значимость городка как главного центра казаков, подчеркивает важность его географического и военно-стратегического расположения. За сотни лет течение реки изменило конфигурацию некогда большого Раздорского острова, и сегодня Дон чётко вырисовывает контуры другого острова, который расположен напротив нынешней станицы Раздорской и называется Поречным. Именно здесь и располагался Раздорский городок, который в середине XVI – первой половине XVII вв. представлял собой хорошо укреплённый военный лагерь-стан. В нем жили вооружённые казаки, готовые каждую минуту по выстрелу вестовой пушки или по удару вестового колокола отразить внезапный вражеский набег.</a:t>
            </a:r>
          </a:p>
          <a:p>
            <a:endParaRPr lang="ru-RU" sz="3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5888"/>
            <a:ext cx="147955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2" descr="Z:\Рыбак\Логотип\Раздоры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3300" y="261938"/>
            <a:ext cx="137160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Shape 1"/>
          <p:cNvSpPr txBox="1">
            <a:spLocks noChangeArrowheads="1"/>
          </p:cNvSpPr>
          <p:nvPr/>
        </p:nvSpPr>
        <p:spPr bwMode="auto">
          <a:xfrm>
            <a:off x="179388" y="330200"/>
            <a:ext cx="7848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SzPct val="128000"/>
              <a:buFont typeface="Georgia" pitchFamily="18" charset="0"/>
              <a:buChar char="*"/>
            </a:pPr>
            <a:r>
              <a:rPr lang="ru-RU" sz="2400" b="1">
                <a:solidFill>
                  <a:srgbClr val="000000"/>
                </a:solidFill>
                <a:latin typeface="Trebuchet MS" pitchFamily="34" charset="0"/>
              </a:rPr>
              <a:t>28 февраля – день рождения Беатриче</a:t>
            </a:r>
            <a:endParaRPr lang="ru-RU" sz="2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29026" name="TextShape 2"/>
          <p:cNvSpPr txBox="1">
            <a:spLocks noChangeArrowheads="1"/>
          </p:cNvSpPr>
          <p:nvPr/>
        </p:nvSpPr>
        <p:spPr bwMode="auto">
          <a:xfrm>
            <a:off x="936625" y="2070100"/>
            <a:ext cx="312261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29027" name="TextShape 3"/>
          <p:cNvSpPr txBox="1">
            <a:spLocks noChangeArrowheads="1"/>
          </p:cNvSpPr>
          <p:nvPr/>
        </p:nvSpPr>
        <p:spPr bwMode="auto">
          <a:xfrm>
            <a:off x="4392613" y="2160588"/>
            <a:ext cx="3122612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29028" name="Содержимое 7"/>
          <p:cNvSpPr>
            <a:spLocks noGrp="1"/>
          </p:cNvSpPr>
          <p:nvPr>
            <p:ph sz="quarter" idx="13"/>
          </p:nvPr>
        </p:nvSpPr>
        <p:spPr>
          <a:xfrm>
            <a:off x="2987675" y="1049338"/>
            <a:ext cx="6008688" cy="4584700"/>
          </a:xfrm>
        </p:spPr>
        <p:txBody>
          <a:bodyPr/>
          <a:lstStyle/>
          <a:p>
            <a:pPr algn="just"/>
            <a:r>
              <a:rPr lang="ru-RU" smtClean="0"/>
              <a:t> </a:t>
            </a:r>
            <a:r>
              <a:rPr lang="ru-RU" smtClean="0">
                <a:solidFill>
                  <a:schemeClr val="tx1"/>
                </a:solidFill>
              </a:rPr>
              <a:t>Беатриче — «муза» и тайная возлюбленная итальянского поэта Данте Алигьери.</a:t>
            </a:r>
          </a:p>
          <a:p>
            <a:pPr algn="just"/>
            <a:r>
              <a:rPr lang="ru-RU" smtClean="0">
                <a:solidFill>
                  <a:schemeClr val="tx1"/>
                </a:solidFill>
              </a:rPr>
              <a:t>Была его первой и платонической любовью, вышла замуж за другого и рано скончалась. Воспета в главных произведениях Данте и оказала огромное влияние на развитие темы платонической любви поэта к недоступной даме в европейской поэзии последующих веков. О реальной жизни Беатриче имеется крайне мало сведений.</a:t>
            </a:r>
          </a:p>
        </p:txBody>
      </p:sp>
      <p:pic>
        <p:nvPicPr>
          <p:cNvPr id="129029" name="Picture 5" descr="Y:\Рыбак\Шарики\158637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275" y="5246688"/>
            <a:ext cx="669925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725" y="5500688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3" descr="Y:\Рыбак\Шарики\Зелёный шари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175" y="5059363"/>
            <a:ext cx="595313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4" descr="Y:\Рыбак\Шарики\Торт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7613" y="188913"/>
            <a:ext cx="100647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250" y="1628775"/>
            <a:ext cx="20161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Shape 1"/>
          <p:cNvSpPr txBox="1">
            <a:spLocks noChangeArrowheads="1"/>
          </p:cNvSpPr>
          <p:nvPr/>
        </p:nvSpPr>
        <p:spPr bwMode="auto">
          <a:xfrm>
            <a:off x="179388" y="188913"/>
            <a:ext cx="87852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SzPct val="128000"/>
              <a:buFont typeface="Georgia" pitchFamily="18" charset="0"/>
              <a:buChar char="*"/>
            </a:pPr>
            <a:r>
              <a:rPr lang="ru-RU" sz="2400" b="1">
                <a:solidFill>
                  <a:srgbClr val="000000"/>
                </a:solidFill>
                <a:latin typeface="Trebuchet MS" pitchFamily="34" charset="0"/>
              </a:rPr>
              <a:t>3 февраля – Всемирная ночь Гарри Поттера</a:t>
            </a:r>
            <a:endParaRPr lang="ru-RU" sz="2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0594" name="TextShape 2"/>
          <p:cNvSpPr txBox="1">
            <a:spLocks noChangeArrowheads="1"/>
          </p:cNvSpPr>
          <p:nvPr/>
        </p:nvSpPr>
        <p:spPr bwMode="auto">
          <a:xfrm>
            <a:off x="936625" y="2070100"/>
            <a:ext cx="312261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0595" name="TextShape 3"/>
          <p:cNvSpPr txBox="1">
            <a:spLocks noChangeArrowheads="1"/>
          </p:cNvSpPr>
          <p:nvPr/>
        </p:nvSpPr>
        <p:spPr bwMode="auto">
          <a:xfrm>
            <a:off x="4392613" y="2160588"/>
            <a:ext cx="3122612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179388" y="1125538"/>
            <a:ext cx="5773737" cy="5313362"/>
          </a:xfrm>
        </p:spPr>
        <p:txBody>
          <a:bodyPr rtlCol="0">
            <a:normAutofit fontScale="92500" lnSpcReduction="20000"/>
          </a:bodyPr>
          <a:lstStyle/>
          <a:p>
            <a:pPr indent="-182880" algn="just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После выхода книги, а тем более экранизации первой повести о Гарри Поттере, </a:t>
            </a:r>
            <a:r>
              <a:rPr lang="ru-RU" dirty="0" err="1">
                <a:solidFill>
                  <a:schemeClr val="tx1"/>
                </a:solidFill>
              </a:rPr>
              <a:t>Хогвартс</a:t>
            </a:r>
            <a:r>
              <a:rPr lang="ru-RU" dirty="0">
                <a:solidFill>
                  <a:schemeClr val="tx1"/>
                </a:solidFill>
              </a:rPr>
              <a:t> стал самым популярным вымышленным учебным заведением, куда хотели бы попасть все не вымышленные дети (а может и не только дети). О </a:t>
            </a:r>
            <a:r>
              <a:rPr lang="ru-RU" dirty="0" err="1">
                <a:solidFill>
                  <a:schemeClr val="tx1"/>
                </a:solidFill>
              </a:rPr>
              <a:t>Хогвартсе</a:t>
            </a:r>
            <a:r>
              <a:rPr lang="ru-RU" dirty="0">
                <a:solidFill>
                  <a:schemeClr val="tx1"/>
                </a:solidFill>
              </a:rPr>
              <a:t> не слышал, наверное, только глухой, все остальные точно слышали, и неважно, любят они «</a:t>
            </a:r>
            <a:r>
              <a:rPr lang="ru-RU" dirty="0" err="1">
                <a:solidFill>
                  <a:schemeClr val="tx1"/>
                </a:solidFill>
              </a:rPr>
              <a:t>поттериану</a:t>
            </a:r>
            <a:r>
              <a:rPr lang="ru-RU" dirty="0">
                <a:solidFill>
                  <a:schemeClr val="tx1"/>
                </a:solidFill>
              </a:rPr>
              <a:t>» или нет. </a:t>
            </a:r>
            <a:r>
              <a:rPr lang="ru-RU" dirty="0" err="1">
                <a:solidFill>
                  <a:schemeClr val="tx1"/>
                </a:solidFill>
              </a:rPr>
              <a:t>Хогвартс</a:t>
            </a:r>
            <a:r>
              <a:rPr lang="ru-RU" dirty="0">
                <a:solidFill>
                  <a:schemeClr val="tx1"/>
                </a:solidFill>
              </a:rPr>
              <a:t> это мечта любого подростка.</a:t>
            </a:r>
          </a:p>
          <a:p>
            <a:pPr indent="-182880" algn="just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chemeClr val="tx1"/>
                </a:solidFill>
              </a:rPr>
              <a:t>5 </a:t>
            </a:r>
            <a:r>
              <a:rPr lang="ru-RU" dirty="0">
                <a:solidFill>
                  <a:schemeClr val="tx1"/>
                </a:solidFill>
              </a:rPr>
              <a:t>февраля </a:t>
            </a:r>
            <a:r>
              <a:rPr lang="ru-RU" dirty="0" smtClean="0">
                <a:solidFill>
                  <a:schemeClr val="tx1"/>
                </a:solidFill>
              </a:rPr>
              <a:t>2015 </a:t>
            </a:r>
            <a:r>
              <a:rPr lang="ru-RU" dirty="0">
                <a:solidFill>
                  <a:schemeClr val="tx1"/>
                </a:solidFill>
              </a:rPr>
              <a:t>года </a:t>
            </a:r>
            <a:r>
              <a:rPr lang="ru-RU" dirty="0" smtClean="0">
                <a:solidFill>
                  <a:schemeClr val="tx1"/>
                </a:solidFill>
              </a:rPr>
              <a:t>английское издательство </a:t>
            </a:r>
            <a:r>
              <a:rPr lang="ru-RU" dirty="0" err="1" smtClean="0">
                <a:solidFill>
                  <a:schemeClr val="tx1"/>
                </a:solidFill>
              </a:rPr>
              <a:t>Блумсбери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ru-RU" dirty="0" err="1" smtClean="0">
                <a:solidFill>
                  <a:schemeClr val="tx1"/>
                </a:solidFill>
              </a:rPr>
              <a:t>Bloomsbury</a:t>
            </a:r>
            <a:r>
              <a:rPr lang="ru-RU" dirty="0" smtClean="0">
                <a:solidFill>
                  <a:schemeClr val="tx1"/>
                </a:solidFill>
              </a:rPr>
              <a:t>) </a:t>
            </a:r>
            <a:r>
              <a:rPr lang="ru-RU" dirty="0">
                <a:solidFill>
                  <a:schemeClr val="tx1"/>
                </a:solidFill>
              </a:rPr>
              <a:t>провело </a:t>
            </a:r>
            <a:r>
              <a:rPr lang="ru-RU" dirty="0" smtClean="0">
                <a:solidFill>
                  <a:schemeClr val="tx1"/>
                </a:solidFill>
              </a:rPr>
              <a:t>первую </a:t>
            </a:r>
            <a:r>
              <a:rPr lang="ru-RU" dirty="0">
                <a:solidFill>
                  <a:schemeClr val="tx1"/>
                </a:solidFill>
              </a:rPr>
              <a:t>Всемирную ночь Гарри Поттера. В ней приняли участие более миллиона поклонников </a:t>
            </a:r>
            <a:r>
              <a:rPr lang="ru-RU" dirty="0" err="1">
                <a:solidFill>
                  <a:schemeClr val="tx1"/>
                </a:solidFill>
              </a:rPr>
              <a:t>поттерианы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Ночь собрала </a:t>
            </a:r>
            <a:r>
              <a:rPr lang="ru-RU" dirty="0">
                <a:solidFill>
                  <a:schemeClr val="tx1"/>
                </a:solidFill>
              </a:rPr>
              <a:t>10 500 вечеринок и торжеств, фотографии с которых были размещены во многих </a:t>
            </a:r>
            <a:r>
              <a:rPr lang="ru-RU" dirty="0" err="1">
                <a:solidFill>
                  <a:schemeClr val="tx1"/>
                </a:solidFill>
              </a:rPr>
              <a:t>соцсетях</a:t>
            </a:r>
            <a:r>
              <a:rPr lang="ru-RU" dirty="0">
                <a:solidFill>
                  <a:schemeClr val="tx1"/>
                </a:solidFill>
              </a:rPr>
              <a:t> под общим </a:t>
            </a:r>
            <a:r>
              <a:rPr lang="ru-RU" dirty="0" err="1">
                <a:solidFill>
                  <a:schemeClr val="tx1"/>
                </a:solidFill>
              </a:rPr>
              <a:t>хэштегом</a:t>
            </a:r>
            <a:r>
              <a:rPr lang="ru-RU" dirty="0">
                <a:solidFill>
                  <a:schemeClr val="tx1"/>
                </a:solidFill>
              </a:rPr>
              <a:t> #</a:t>
            </a:r>
            <a:r>
              <a:rPr lang="ru-RU" dirty="0" err="1">
                <a:solidFill>
                  <a:schemeClr val="tx1"/>
                </a:solidFill>
              </a:rPr>
              <a:t>HarryPotterBookNigh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105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898525"/>
            <a:ext cx="1008063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6825" y="898525"/>
            <a:ext cx="10207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1677988"/>
            <a:ext cx="108426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6075" y="5032375"/>
            <a:ext cx="102235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1550" y="2886075"/>
            <a:ext cx="121761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0313" y="4938713"/>
            <a:ext cx="1093787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40650" y="2940050"/>
            <a:ext cx="11842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Shape 1"/>
          <p:cNvSpPr txBox="1">
            <a:spLocks noChangeArrowheads="1"/>
          </p:cNvSpPr>
          <p:nvPr/>
        </p:nvSpPr>
        <p:spPr bwMode="auto">
          <a:xfrm>
            <a:off x="179388" y="330200"/>
            <a:ext cx="7848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SzPct val="128000"/>
              <a:buFont typeface="Georgia" pitchFamily="18" charset="0"/>
              <a:buChar char="*"/>
            </a:pPr>
            <a:r>
              <a:rPr lang="ru-RU" sz="2400" b="1">
                <a:solidFill>
                  <a:srgbClr val="000000"/>
                </a:solidFill>
                <a:latin typeface="Trebuchet MS" pitchFamily="34" charset="0"/>
              </a:rPr>
              <a:t>1 марта – день рождения Рона Уизли</a:t>
            </a:r>
            <a:endParaRPr lang="ru-RU" sz="2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30050" name="TextShape 2"/>
          <p:cNvSpPr txBox="1">
            <a:spLocks noChangeArrowheads="1"/>
          </p:cNvSpPr>
          <p:nvPr/>
        </p:nvSpPr>
        <p:spPr bwMode="auto">
          <a:xfrm>
            <a:off x="936625" y="2070100"/>
            <a:ext cx="312261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30051" name="TextShape 3"/>
          <p:cNvSpPr txBox="1">
            <a:spLocks noChangeArrowheads="1"/>
          </p:cNvSpPr>
          <p:nvPr/>
        </p:nvSpPr>
        <p:spPr bwMode="auto">
          <a:xfrm>
            <a:off x="4392613" y="2160588"/>
            <a:ext cx="3122612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30052" name="Содержимое 7"/>
          <p:cNvSpPr>
            <a:spLocks noGrp="1"/>
          </p:cNvSpPr>
          <p:nvPr>
            <p:ph sz="quarter" idx="13"/>
          </p:nvPr>
        </p:nvSpPr>
        <p:spPr>
          <a:xfrm>
            <a:off x="3348038" y="1049338"/>
            <a:ext cx="5327650" cy="4884737"/>
          </a:xfrm>
        </p:spPr>
        <p:txBody>
          <a:bodyPr/>
          <a:lstStyle/>
          <a:p>
            <a:pPr algn="just"/>
            <a:r>
              <a:rPr lang="ru-RU" sz="2000" smtClean="0">
                <a:solidFill>
                  <a:schemeClr val="tx1"/>
                </a:solidFill>
              </a:rPr>
              <a:t>Рональд Билиус «Рон» Уизли — один из главных персонажей Поттерианы, друг и одноклассник Гарри Поттера и Гермионы Грейнджер. </a:t>
            </a:r>
          </a:p>
          <a:p>
            <a:pPr algn="just"/>
            <a:r>
              <a:rPr lang="ru-RU" sz="2000" smtClean="0">
                <a:solidFill>
                  <a:schemeClr val="tx1"/>
                </a:solidFill>
              </a:rPr>
              <a:t>Обладатель специальной награды Хогвартса «За заслуги перед школой», полученной в 1993 году за спасение школы от чудовища Тайной комнаты — василиска.</a:t>
            </a:r>
          </a:p>
          <a:p>
            <a:pPr algn="just"/>
            <a:r>
              <a:rPr lang="ru-RU" sz="2000" smtClean="0">
                <a:solidFill>
                  <a:schemeClr val="tx1"/>
                </a:solidFill>
              </a:rPr>
              <a:t>В книгах Рон описан как худой и долговязый мальчик с рыжими волосами и голубыми глазами, лицо его усыпано веснушками.</a:t>
            </a:r>
          </a:p>
        </p:txBody>
      </p:sp>
      <p:pic>
        <p:nvPicPr>
          <p:cNvPr id="130053" name="Picture 5" descr="Y:\Рыбак\Шарики\158637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4613" y="5570538"/>
            <a:ext cx="668337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725" y="5634038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3" descr="Y:\Рыбак\Шарики\Зелёный шари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0788" y="5662613"/>
            <a:ext cx="595312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4" descr="Y:\Рыбак\Шарики\Торт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7613" y="188913"/>
            <a:ext cx="100647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650" y="912813"/>
            <a:ext cx="1552575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1775" y="2420938"/>
            <a:ext cx="14668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4149725"/>
            <a:ext cx="15970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6550" y="142875"/>
            <a:ext cx="8469313" cy="11430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13120B"/>
                </a:solidFill>
                <a:latin typeface="Cassandra"/>
                <a:cs typeface="Arial" charset="0"/>
              </a:rPr>
              <a:t>4 марта – 200 лет со времени открытия памятника Минину и Пожарскому (1818)</a:t>
            </a:r>
            <a:endParaRPr lang="ru-RU" altLang="ru-RU" sz="2800" b="1" smtClean="0">
              <a:solidFill>
                <a:srgbClr val="13120B"/>
              </a:solidFill>
              <a:latin typeface="Cassandra"/>
              <a:cs typeface="Arial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303463" y="1235075"/>
            <a:ext cx="6732587" cy="543083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sz="1600" smtClean="0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Памятник Минину и Пожарскому — скульптурная группа из бронзы, созданная Иваном Мартосом; расположена перед Собором Василия Блаженного на Красной площади.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1600" smtClean="0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Посвящён нижегородскому земскому старосте Кузьме Минину и князю Дмитрию Михайловичу Пожарскому, возглавившим в начале XVII века освободительную борьбу русского народа против польско-литовских и шведских интервентов, завершившуюся изгнанием захватчиков из Кремля в 1612 году.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1600" smtClean="0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С предложением начать сбор средств на постройку памятника выступили в 1803 году члены Вольного общества любителей словесности, наук и художеств. Это же общество предложило во главе композиции будущего памятника поставить народного героя Кузьму Минина. Памятник предполагалось установить в Нижнем Новгороде — городе, где было собрано ополчение.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1600" smtClean="0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К 1811 собранная сумма оказалась достаточной для начала работы. К этому же времени было решено установить памятник Минину и Пожарскому в Москве на Красной площади, а в Нижнем Новгороде поставить обелиск.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1600" smtClean="0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4 ноября 2005 в Нижнем Новгороде открыт памятник Минину и Пожарскому работы Зураба Церетели — уменьшенная (на 5 см) копия московского памятника. Он установлен под стенами Нижегородского кремля, около церкви Рождества Иоанна Предтечи. По заключению историков и экспертов, в 1611 году Кузьма Минин именно с паперти этой церкви призывал нижегородцев собрать и экипировать народное ополчение на защиту Москвы от поляков. На нижегородском памятнике надпись сохранена, но без указания года</a:t>
            </a:r>
            <a:r>
              <a:rPr lang="ru-RU" altLang="ru-RU" sz="1400" smtClean="0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.</a:t>
            </a:r>
          </a:p>
        </p:txBody>
      </p:sp>
      <p:pic>
        <p:nvPicPr>
          <p:cNvPr id="1310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17430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05263"/>
            <a:ext cx="17494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DD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prstClr val="black"/>
              </a:solidFill>
            </a:endParaRPr>
          </a:p>
        </p:txBody>
      </p:sp>
      <p:pic>
        <p:nvPicPr>
          <p:cNvPr id="132100" name="Picture 3" descr="C:\Documents and Settings\Иятта\Рабочий стол\ЭТО СРОЧНО\ПРЕЗЕНТАЦИЯ\0_6d5dd_fa218c92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4175" y="4495800"/>
            <a:ext cx="24098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4" descr="C:\Documents and Settings\Иятта\Рабочий стол\ЭТО СРОЧНО\ПРЕЗЕНТАЦИЯ\0_6d5e4_a4e0eb9c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5581650"/>
            <a:ext cx="3568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3" descr="C:\Documents and Settings\Иятта\Рабочий стол\ЭТО СРОЧНО\ПРЕЗЕНТАЦИЯ\0_6d5dd_fa218c92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95800"/>
            <a:ext cx="24098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Picture 3" descr="C:\Documents and Settings\Иятта\Рабочий стол\ЭТО СРОЧНО\ПРЕЗЕНТАЦИЯ\0_6d5dd_fa218c92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4175" y="0"/>
            <a:ext cx="24098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4" name="Picture 4" descr="C:\Documents and Settings\Иятта\Рабочий стол\ЭТО СРОЧНО\ПРЕЗЕНТАЦИЯ\0_6d5e4_a4e0eb9c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0"/>
            <a:ext cx="3568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5" name="Picture 4" descr="C:\Documents and Settings\Иятта\Рабочий стол\ЭТО СРОЧНО\ПРЕЗЕНТАЦИЯ\0_6d5e4_a4e0eb9c_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2286000"/>
            <a:ext cx="1276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9552" y="763081"/>
            <a:ext cx="7562554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rgbClr val="E40059">
                        <a:satMod val="155000"/>
                      </a:srgbClr>
                    </a:gs>
                    <a:gs pos="100000">
                      <a:srgbClr val="E4005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8 марта – Международный женский день</a:t>
            </a:r>
          </a:p>
        </p:txBody>
      </p:sp>
      <p:sp>
        <p:nvSpPr>
          <p:cNvPr id="132107" name="TextBox 10"/>
          <p:cNvSpPr txBox="1">
            <a:spLocks noChangeArrowheads="1"/>
          </p:cNvSpPr>
          <p:nvPr/>
        </p:nvSpPr>
        <p:spPr bwMode="auto">
          <a:xfrm>
            <a:off x="847725" y="1725613"/>
            <a:ext cx="6945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Blip>
                <a:blip r:embed="rId8"/>
              </a:buBlip>
            </a:pPr>
            <a:r>
              <a:rPr lang="ru-RU" altLang="ru-RU">
                <a:cs typeface="Arial" charset="0"/>
              </a:rPr>
              <a:t>Международный женский день ежегодно отмечается ООН. Исторически появился как день солидарности женщин в борьбе за эмансипацию.</a:t>
            </a:r>
          </a:p>
          <a:p>
            <a:pPr algn="just">
              <a:buFontTx/>
              <a:buBlip>
                <a:blip r:embed="rId8"/>
              </a:buBlip>
            </a:pPr>
            <a:r>
              <a:rPr lang="ru-RU" altLang="ru-RU">
                <a:cs typeface="Arial" charset="0"/>
              </a:rPr>
              <a:t>  С 1966 года, в соответствии с Указом Президиума Верховного Совета СССР от 8 мая 1965 года, Международный женский день стал не только праздником, но и нерабочим днём. Постепенно праздник потерял свою феминистскую окраску, став днём мужских признаний в любви и верности</a:t>
            </a:r>
            <a:r>
              <a:rPr lang="ru-RU" altLang="ru-RU">
                <a:solidFill>
                  <a:srgbClr val="000000"/>
                </a:solidFill>
                <a:cs typeface="Arial" charset="0"/>
              </a:rPr>
              <a:t>.</a:t>
            </a:r>
            <a:endParaRPr lang="ru-RU" altLang="ru-RU" b="1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32108" name="Picture 2" descr="C:\Users\Администратор\Pictures\2017-02-15\Scan1000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9188" y="4292600"/>
            <a:ext cx="1736725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167638">
            <a:off x="2170113" y="4549775"/>
            <a:ext cx="14509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10" name="Picture 3" descr="C:\Users\Администратор\Pictures\2017-04-19\Scan1003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298847">
            <a:off x="5500688" y="4738688"/>
            <a:ext cx="16224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611188" y="296863"/>
            <a:ext cx="8245475" cy="900112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Cassandra"/>
                <a:cs typeface="Arial" charset="0"/>
              </a:rPr>
              <a:t>9 марта – Всемирный день чтения вслух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593850"/>
            <a:ext cx="8675687" cy="4427538"/>
          </a:xfrm>
        </p:spPr>
        <p:txBody>
          <a:bodyPr/>
          <a:lstStyle/>
          <a:p>
            <a:pPr marL="685800" algn="just">
              <a:spcBef>
                <a:spcPts val="0"/>
              </a:spcBef>
              <a:defRPr/>
            </a:pPr>
            <a:r>
              <a:rPr lang="ru-RU" sz="2000" dirty="0"/>
              <a:t>В</a:t>
            </a:r>
            <a:r>
              <a:rPr lang="ru-RU" sz="2000" dirty="0">
                <a:solidFill>
                  <a:schemeClr val="tx1"/>
                </a:solidFill>
              </a:rPr>
              <a:t>семирный день чтения вслух, инициированный американской некоммерческой организацией «</a:t>
            </a:r>
            <a:r>
              <a:rPr lang="ru-RU" sz="2000" dirty="0" err="1">
                <a:solidFill>
                  <a:schemeClr val="tx1"/>
                </a:solidFill>
              </a:rPr>
              <a:t>LitWorld</a:t>
            </a:r>
            <a:r>
              <a:rPr lang="ru-RU" sz="2000" dirty="0">
                <a:solidFill>
                  <a:schemeClr val="tx1"/>
                </a:solidFill>
              </a:rPr>
              <a:t>» в рамках движения за грамотность. Цель – показать чтение как способ взаимодействия с окружающим миром и как возможность передачи своих эмоций другому человеку вместе со звучащим словом</a:t>
            </a:r>
            <a:r>
              <a:rPr lang="ru-RU" sz="2000" dirty="0"/>
              <a:t>.</a:t>
            </a:r>
          </a:p>
        </p:txBody>
      </p:sp>
      <p:pic>
        <p:nvPicPr>
          <p:cNvPr id="133124" name="Picture 2" descr="C:\Users\Администратор\Pictures\2017-06-06\Scan1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5513" y="3789363"/>
            <a:ext cx="226377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3" descr="C:\Users\Администратор\Pictures\2017-06-06\Sca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119563"/>
            <a:ext cx="173831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4" descr="C:\Users\Администратор\Pictures\2017-06-06\Scan1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4029075"/>
            <a:ext cx="186848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935038" y="296863"/>
            <a:ext cx="7920037" cy="900112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Cassandra"/>
                <a:cs typeface="Arial" charset="0"/>
              </a:rPr>
              <a:t>12 марта – 100 лет назад Москва вновь стала столицей России (1918)</a:t>
            </a:r>
          </a:p>
        </p:txBody>
      </p:sp>
      <p:sp>
        <p:nvSpPr>
          <p:cNvPr id="134147" name="Содержимое 2"/>
          <p:cNvSpPr>
            <a:spLocks noGrp="1"/>
          </p:cNvSpPr>
          <p:nvPr>
            <p:ph type="body" sz="quarter" idx="10"/>
          </p:nvPr>
        </p:nvSpPr>
        <p:spPr>
          <a:xfrm>
            <a:off x="395288" y="1268413"/>
            <a:ext cx="8459787" cy="2160587"/>
          </a:xfrm>
        </p:spPr>
        <p:txBody>
          <a:bodyPr/>
          <a:lstStyle/>
          <a:p>
            <a:pPr indent="457200" algn="just">
              <a:spcBef>
                <a:spcPct val="0"/>
              </a:spcBef>
            </a:pPr>
            <a:r>
              <a:rPr lang="ru-RU" sz="1800" smtClean="0">
                <a:solidFill>
                  <a:schemeClr val="tx1"/>
                </a:solidFill>
                <a:cs typeface="Arial" charset="0"/>
              </a:rPr>
              <a:t>12 марта 1918 года столицей советского государства вновь становится город Москва. Постановление IV Чрезвычайного Всероссийского съезда Советов гласило: «В условиях того кризиса, который переживает русская революция в данный момент, положение Петрограда как столицы резко изменилось. Ввиду этого съезд постановляет, что впредь, до изменения указанных условий, столица Российской Советской Социалистической Республики временно переносится из Петрограда в Москву».</a:t>
            </a:r>
          </a:p>
        </p:txBody>
      </p:sp>
      <p:pic>
        <p:nvPicPr>
          <p:cNvPr id="1341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652963"/>
            <a:ext cx="15525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2" descr="C:\Users\Администратор\Pictures\2017-06-08\Scan1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368800"/>
            <a:ext cx="172878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3" descr="C:\Users\Администратор\Pictures\2017-06-08\Scan1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3194050"/>
            <a:ext cx="165576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4" descr="C:\Users\Администратор\Pictures\2017-06-08\Scan1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6388" y="3070225"/>
            <a:ext cx="16287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5" descr="C:\Users\Администратор\Pictures\2017-06-08\Scan100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4278313"/>
            <a:ext cx="1800225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0825" y="1916113"/>
            <a:ext cx="6211888" cy="460851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В 1940 году </a:t>
            </a:r>
            <a:r>
              <a:rPr lang="ru-RU" sz="1800" dirty="0" err="1"/>
              <a:t>Сахарнов</a:t>
            </a:r>
            <a:r>
              <a:rPr lang="ru-RU" sz="1800" dirty="0"/>
              <a:t> поступил в Ленинграде в Высшее военно-морское училище имени М.В</a:t>
            </a:r>
            <a:r>
              <a:rPr lang="ru-RU" sz="1800" dirty="0" smtClean="0"/>
              <a:t>. Фрунзе</a:t>
            </a:r>
            <a:r>
              <a:rPr lang="ru-RU" sz="1800" dirty="0"/>
              <a:t>. В 1941 году курсантом первого курса училища участвовал в боях на Ленинградском фронте. Осенью 1941 года был эвакуирован. Закончил военно-морское училище в Баку в 1944 году. После окончания училища воевал на Чёрном море на минном тральщике под Новороссийском. Был награждён орденом «Боевого Красного Знамени</a:t>
            </a:r>
            <a:r>
              <a:rPr lang="ru-RU" sz="1800" dirty="0" smtClean="0"/>
              <a:t>».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После окончания войны </a:t>
            </a:r>
            <a:r>
              <a:rPr lang="ru-RU" sz="1800" dirty="0" err="1"/>
              <a:t>Сахарнов</a:t>
            </a:r>
            <a:r>
              <a:rPr lang="ru-RU" sz="1800" dirty="0"/>
              <a:t> продолжил службу на Дальнем Востоке на торпедных катерах в качестве штурмана и начальника штаба соединения</a:t>
            </a:r>
            <a:r>
              <a:rPr lang="ru-RU" sz="1800" dirty="0" smtClean="0"/>
              <a:t>.</a:t>
            </a:r>
            <a:endParaRPr lang="ru-RU" sz="1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С. В. </a:t>
            </a:r>
            <a:r>
              <a:rPr lang="ru-RU" sz="1800" dirty="0" err="1"/>
              <a:t>Сахарнов</a:t>
            </a:r>
            <a:r>
              <a:rPr lang="ru-RU" sz="1800" dirty="0"/>
              <a:t> был направлен на учёбу в Морской институт в Ленинграде, где защитил диссертацию и получил </a:t>
            </a:r>
            <a:r>
              <a:rPr lang="ru-RU" sz="1800" dirty="0" smtClean="0"/>
              <a:t>учёную </a:t>
            </a:r>
            <a:r>
              <a:rPr lang="ru-RU" sz="1800" dirty="0"/>
              <a:t>степень кандидата военно-морских наук</a:t>
            </a:r>
            <a:r>
              <a:rPr lang="ru-RU" sz="1800" dirty="0" smtClean="0"/>
              <a:t>.</a:t>
            </a:r>
            <a:endParaRPr lang="ru-RU" sz="1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Именно во время учёбы в Ленинграде </a:t>
            </a:r>
            <a:r>
              <a:rPr lang="ru-RU" sz="1800" dirty="0" err="1"/>
              <a:t>Сахарнов</a:t>
            </a:r>
            <a:r>
              <a:rPr lang="ru-RU" sz="1800" dirty="0"/>
              <a:t> начал писать свои первые рассказы и сказки. Большую роль в становлении </a:t>
            </a:r>
            <a:r>
              <a:rPr lang="ru-RU" sz="1800" dirty="0" err="1"/>
              <a:t>Сахарнова</a:t>
            </a:r>
            <a:r>
              <a:rPr lang="ru-RU" sz="1800" dirty="0"/>
              <a:t> как писателя сыграл детский писатель Виталий Бианки, учеником которого стал </a:t>
            </a:r>
            <a:r>
              <a:rPr lang="ru-RU" sz="1800" dirty="0" err="1"/>
              <a:t>Сахарнов</a:t>
            </a:r>
            <a:r>
              <a:rPr lang="ru-RU" sz="1800" dirty="0" smtClean="0"/>
              <a:t>.</a:t>
            </a:r>
            <a:endParaRPr lang="ru-RU" sz="1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Печататься </a:t>
            </a:r>
            <a:r>
              <a:rPr lang="ru-RU" sz="1800" dirty="0" err="1"/>
              <a:t>Сахарнов</a:t>
            </a:r>
            <a:r>
              <a:rPr lang="ru-RU" sz="1800" dirty="0"/>
              <a:t> начал с 1954 года. Первая его книжка называлась «Морские сказки».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 smtClean="0"/>
          </a:p>
        </p:txBody>
      </p:sp>
      <p:sp>
        <p:nvSpPr>
          <p:cNvPr id="135171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r>
              <a:rPr lang="ru-RU" sz="2800" b="1" smtClean="0"/>
              <a:t>12 марта - 95 лет со дня рождения русского писателя Святослава Владимировича Сахарнова (1923 -2010)</a:t>
            </a:r>
          </a:p>
        </p:txBody>
      </p:sp>
      <p:sp>
        <p:nvSpPr>
          <p:cNvPr id="135172" name="Содержимое 4"/>
          <p:cNvSpPr txBox="1">
            <a:spLocks/>
          </p:cNvSpPr>
          <p:nvPr/>
        </p:nvSpPr>
        <p:spPr bwMode="auto">
          <a:xfrm>
            <a:off x="900113" y="5661025"/>
            <a:ext cx="41767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5173" name="Picture 2" descr="C:\Users\Администратор\Pictures\2017-04-19\Scan1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2713" y="1484313"/>
            <a:ext cx="1978025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3" descr="C:\Users\Администратор\Pictures\2017-04-19\Scan10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113213"/>
            <a:ext cx="1871662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Содержимое 4"/>
          <p:cNvSpPr>
            <a:spLocks noGrp="1"/>
          </p:cNvSpPr>
          <p:nvPr>
            <p:ph idx="1"/>
          </p:nvPr>
        </p:nvSpPr>
        <p:spPr>
          <a:xfrm>
            <a:off x="250825" y="1916113"/>
            <a:ext cx="5329238" cy="4608512"/>
          </a:xfrm>
        </p:spPr>
        <p:txBody>
          <a:bodyPr/>
          <a:lstStyle/>
          <a:p>
            <a:r>
              <a:rPr lang="ru-RU" sz="1800" smtClean="0"/>
              <a:t>Михалков был потомком старинного дворянского рода, но происхождение своё при советской власти скрывал. В анкетах писал: "Из служащих". По воспоминаниям сына, Андрея Кончаловского, Сергею Михалкову рано пришлось зарабатывать на жизнь. Работал сначала разнорабочим на ткацкой фабрике, потом – в геолого-разведочной экспедиции в Восточном Казахстане. От прежних владений, домов в Москве и имений у семьи ничего не осталось.</a:t>
            </a:r>
          </a:p>
          <a:p>
            <a:r>
              <a:rPr lang="ru-RU" sz="1800" smtClean="0"/>
              <a:t>Произведения Михалкова изданы на разных языках в России и за рубежом тиражом почти 300 миллионов экземпляров. По данным Книжной палаты России, ежегодно печатается около миллиона экземпляров его произведений</a:t>
            </a:r>
          </a:p>
        </p:txBody>
      </p:sp>
      <p:sp>
        <p:nvSpPr>
          <p:cNvPr id="136195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r>
              <a:rPr lang="ru-RU" sz="2800" b="1" smtClean="0"/>
              <a:t>13 марта - 105 лет со дня рождения русского писателя, поэта Сергея Владимировича Михалкова (1913-2009)</a:t>
            </a:r>
          </a:p>
        </p:txBody>
      </p:sp>
      <p:sp>
        <p:nvSpPr>
          <p:cNvPr id="136196" name="Содержимое 4"/>
          <p:cNvSpPr txBox="1">
            <a:spLocks/>
          </p:cNvSpPr>
          <p:nvPr/>
        </p:nvSpPr>
        <p:spPr bwMode="auto">
          <a:xfrm>
            <a:off x="900113" y="5661025"/>
            <a:ext cx="41767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61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341438"/>
            <a:ext cx="160337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1557338"/>
            <a:ext cx="136525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6863" y="4076700"/>
            <a:ext cx="175577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288" y="296863"/>
            <a:ext cx="8459787" cy="900112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– день воссоединения Крыма с Россией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684213" y="1341438"/>
            <a:ext cx="7991475" cy="4679950"/>
          </a:xfrm>
        </p:spPr>
        <p:txBody>
          <a:bodyPr/>
          <a:lstStyle/>
          <a:p>
            <a:pPr algn="just">
              <a:defRPr/>
            </a:pPr>
            <a:endParaRPr lang="ru-RU" sz="1700" dirty="0" smtClean="0">
              <a:solidFill>
                <a:prstClr val="black"/>
              </a:solidFill>
            </a:endParaRPr>
          </a:p>
          <a:p>
            <a:pPr algn="just">
              <a:defRPr/>
            </a:pPr>
            <a:endParaRPr lang="ru-RU" sz="1600" dirty="0"/>
          </a:p>
        </p:txBody>
      </p:sp>
      <p:sp>
        <p:nvSpPr>
          <p:cNvPr id="137221" name="Прямоугольник 1"/>
          <p:cNvSpPr>
            <a:spLocks noChangeArrowheads="1"/>
          </p:cNvSpPr>
          <p:nvPr/>
        </p:nvSpPr>
        <p:spPr bwMode="auto">
          <a:xfrm>
            <a:off x="827088" y="1268413"/>
            <a:ext cx="77771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18 марта в нашей стране отмечается важный праздник – День воссоединения Крыма с Россией. </a:t>
            </a:r>
          </a:p>
          <a:p>
            <a:r>
              <a:rPr lang="ru-RU" sz="1600">
                <a:latin typeface="Calibri" pitchFamily="34" charset="0"/>
              </a:rPr>
              <a:t>Именно в этот день в 2014 году Крым (это территории полуострова Крым с расположенными на ней Республикой Крым и городом Севастополем, которые до этого входили в состав Украины) официально вошёл в состав Российской Федерации. Присоединение, а вернее – возвращение, этих территорий в состав России было зафиксировано межгосударственным договором, подписанным как раз 18 марта 2014 года в Георгиевском зале Большого Кремлевского дворца в Москве главами России и Республики Крым. Причём, согласно данному документу Республика Крым и город Севастополь были не просто приняты в состав РФ, но и стали её новыми субъектами. </a:t>
            </a:r>
          </a:p>
          <a:p>
            <a:r>
              <a:rPr lang="ru-RU" sz="1600">
                <a:latin typeface="Calibri" pitchFamily="34" charset="0"/>
              </a:rPr>
              <a:t>Надо отметить, что выход Крыма из состава Украины и последующее его присоединение к России – это одно из последствий политического кризиса на Украине конца 2013 – начала 2014 годов. Напомним, что в 1921 году в составе РСФСР была образована многонациональная Крымская АССР, преобразованная в 1946-м в Крымскую область, которая в 1954 году была передана в состав Украинской ССР (кроме города Севастополя, он с 1948 года являлся городом республиканского подчинения РСФСР). После распада СССР в 1991 году, в Крымской области был проведён референдум по воссозданию Крымской автономии, а в 1992 году была принята крымская конституция, которая установила вхождение Крыма в состав Украины на договорных отношениях.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Заголовок 1"/>
          <p:cNvSpPr>
            <a:spLocks noGrp="1"/>
          </p:cNvSpPr>
          <p:nvPr>
            <p:ph type="title"/>
          </p:nvPr>
        </p:nvSpPr>
        <p:spPr>
          <a:xfrm>
            <a:off x="611188" y="296863"/>
            <a:ext cx="8245475" cy="900112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Cassandra"/>
                <a:cs typeface="Arial" charset="0"/>
              </a:rPr>
              <a:t>24-30 марта – 75 лет Неделе детской книги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593850"/>
            <a:ext cx="8675687" cy="4427538"/>
          </a:xfrm>
        </p:spPr>
        <p:txBody>
          <a:bodyPr/>
          <a:lstStyle/>
          <a:p>
            <a:pPr marL="685800" algn="just">
              <a:spcBef>
                <a:spcPts val="0"/>
              </a:spcBef>
              <a:defRPr/>
            </a:pPr>
            <a:r>
              <a:rPr lang="ru-RU" sz="2000" dirty="0">
                <a:solidFill>
                  <a:schemeClr val="tx1"/>
                </a:solidFill>
              </a:rPr>
              <a:t>70 лет Неделе детской книги. Неделя детской и юношеской книги. Проводится ежегодно с 1944 г. Первые "Книжкины именины" прошли по инициативе Л. Кассиля в 1943 г. в Москве</a:t>
            </a:r>
            <a:r>
              <a:rPr lang="ru-RU" sz="2000" dirty="0"/>
              <a:t>.</a:t>
            </a:r>
          </a:p>
        </p:txBody>
      </p:sp>
      <p:pic>
        <p:nvPicPr>
          <p:cNvPr id="138244" name="Picture 2" descr="C:\Users\Администратор\Pictures\2017-06-06\Scan1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997200"/>
            <a:ext cx="22399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3" descr="C:\Users\Администратор\Pictures\2017-06-06\Scan1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8600" y="3043238"/>
            <a:ext cx="2201863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6" name="Picture 4" descr="C:\Users\Администратор\Pictures\2017-06-06\Scan1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6000" y="3500438"/>
            <a:ext cx="24574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Заголовок 1"/>
          <p:cNvSpPr>
            <a:spLocks noGrp="1"/>
          </p:cNvSpPr>
          <p:nvPr>
            <p:ph type="title"/>
          </p:nvPr>
        </p:nvSpPr>
        <p:spPr>
          <a:xfrm>
            <a:off x="107950" y="296863"/>
            <a:ext cx="8856663" cy="900112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Cassandra"/>
                <a:cs typeface="Arial" charset="0"/>
              </a:rPr>
              <a:t>25 марта – День работника культуры России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313" y="1268413"/>
            <a:ext cx="6227762" cy="4752975"/>
          </a:xfrm>
        </p:spPr>
        <p:txBody>
          <a:bodyPr/>
          <a:lstStyle/>
          <a:p>
            <a:pPr marL="0" indent="457200" algn="just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>
                <a:solidFill>
                  <a:schemeClr val="tx1"/>
                </a:solidFill>
              </a:rPr>
              <a:t>День работника культуры — профессиональный праздник работников культуры РФ. Отмечается ежегодно 25 марта. В более широком смысле под работниками культуры подразумеваются люди творческих профессий, деятели искусства, а также хранители и популяризаторы культурного наследия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0" indent="457200" algn="just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 smtClean="0"/>
              <a:t>Культура </a:t>
            </a:r>
            <a:r>
              <a:rPr lang="ru-RU" sz="2000" dirty="0"/>
              <a:t>России складывалась на протяжении многих веков. Объединив в себе уникальные традиции и достижения многих народов, сегодня она является богатейшим общенациональным достоянием. И благодаря работникам культуры, миллионы людей имеют возможность любоваться уникальными произведениями живописи, скульптуры и кинематографии, слушать хорошую музыку, восхищаться драматическим и танцевальным </a:t>
            </a:r>
            <a:r>
              <a:rPr lang="ru-RU" sz="2000" dirty="0" smtClean="0"/>
              <a:t>искусством, читать замечательные книги...</a:t>
            </a:r>
            <a:endParaRPr lang="ru-RU" sz="2000" dirty="0"/>
          </a:p>
        </p:txBody>
      </p:sp>
      <p:pic>
        <p:nvPicPr>
          <p:cNvPr id="139268" name="Picture 2" descr="C:\Users\Администратор\Pictures\2017-06-23\Sca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1268413"/>
            <a:ext cx="1587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3" descr="C:\Users\Администратор\Pictures\2017-06-23\Scan1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644900"/>
            <a:ext cx="18415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Содержимое 4"/>
          <p:cNvSpPr>
            <a:spLocks noGrp="1"/>
          </p:cNvSpPr>
          <p:nvPr>
            <p:ph idx="1"/>
          </p:nvPr>
        </p:nvSpPr>
        <p:spPr>
          <a:xfrm>
            <a:off x="179388" y="1773238"/>
            <a:ext cx="6624637" cy="4791075"/>
          </a:xfrm>
        </p:spPr>
        <p:txBody>
          <a:bodyPr/>
          <a:lstStyle/>
          <a:p>
            <a:r>
              <a:rPr lang="ru-RU" sz="1800" smtClean="0"/>
              <a:t>Первый рассказ Пришвина «Сашок» появился в 1906 г. Через год вышла в свет книга «В краю непуганых птиц», объединившая путевые очерки о природе, быте и речи северян.</a:t>
            </a:r>
          </a:p>
          <a:p>
            <a:r>
              <a:rPr lang="ru-RU" sz="1800" smtClean="0"/>
              <a:t>Все произведения писателя, в числе которых «За волшебным колобком» (1908 г.), «Чёрный араб» (1910 г.), «Башмаки» (1923 г.), проникнуты страстной любовью к родной природе, простым людям, пониманием своеобразной поэтики их сосуществования.</a:t>
            </a:r>
          </a:p>
          <a:p>
            <a:r>
              <a:rPr lang="ru-RU" sz="1800" smtClean="0"/>
              <a:t>В более поздних работах автор вплетает в повествование сказочные и фольклорные мотивы: «Родники Берендея» (1925 г.), «Женьшень» («Корень жизни», 1933 г.), «Корабельная чаща» (1954 г.), «Осударева дорога» (1957 г.). Широкую известность получили детские рассказы и повести Пришвина, изданные в сборниках «Зверь-бурундук», «Лисичкин хлеб» (оба 1939 г.), «Кладовая солнца» (1945 г.).</a:t>
            </a:r>
          </a:p>
        </p:txBody>
      </p:sp>
      <p:sp>
        <p:nvSpPr>
          <p:cNvPr id="111619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750" cy="1498600"/>
          </a:xfrm>
        </p:spPr>
        <p:txBody>
          <a:bodyPr/>
          <a:lstStyle/>
          <a:p>
            <a:r>
              <a:rPr lang="ru-RU" sz="2800" b="1" smtClean="0"/>
              <a:t>4 февраля - 145 лет со дня рождения русского писателя  Михаила Михайловича Пришвина  (1873-1954)</a:t>
            </a:r>
          </a:p>
        </p:txBody>
      </p:sp>
      <p:sp>
        <p:nvSpPr>
          <p:cNvPr id="111620" name="Содержимое 4"/>
          <p:cNvSpPr txBox="1">
            <a:spLocks/>
          </p:cNvSpPr>
          <p:nvPr/>
        </p:nvSpPr>
        <p:spPr bwMode="auto">
          <a:xfrm>
            <a:off x="900113" y="5661025"/>
            <a:ext cx="41767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549275"/>
            <a:ext cx="163353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575" y="3416300"/>
            <a:ext cx="153035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TextShape 1"/>
          <p:cNvSpPr txBox="1"/>
          <p:nvPr/>
        </p:nvSpPr>
        <p:spPr>
          <a:xfrm>
            <a:off x="2843213" y="274638"/>
            <a:ext cx="5545137" cy="12096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4400" b="1">
                <a:solidFill>
                  <a:srgbClr val="558ED5"/>
                </a:solidFill>
                <a:latin typeface="Calibri" pitchFamily="34" charset="0"/>
              </a:rPr>
              <a:t>Краеведческие памятные даты</a:t>
            </a: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3" name="TextShape 2"/>
          <p:cNvSpPr txBox="1"/>
          <p:nvPr/>
        </p:nvSpPr>
        <p:spPr>
          <a:xfrm>
            <a:off x="179388" y="1773238"/>
            <a:ext cx="5616575" cy="47513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1313">
              <a:buClr>
                <a:srgbClr val="000000"/>
              </a:buClr>
              <a:buFont typeface="Arial" charset="0"/>
              <a:buChar char="•"/>
            </a:pPr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27 марта	110 лет со дня рождения донского писателя Виталия Александровича Закруткина (1908-1984). Жил и работал в станице Кочетовской Семикаракорского района Ростовской области.Произведения: «Матерь человеческая», «Плавучая станица», «Сотворение мира», «Подсолнух» и другие.</a:t>
            </a:r>
            <a:endParaRPr lang="ru-RU" sz="3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02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5888"/>
            <a:ext cx="147955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2" descr="C:\Users\Администратор\Pictures\2017-04-19\Scan1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916113"/>
            <a:ext cx="159861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3" descr="C:\Users\Администратор\Pictures\2017-04-19\Scan10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1916113"/>
            <a:ext cx="15224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5" name="Picture 4" descr="C:\Users\Администратор\Pictures\2017-04-19\Scan10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3789363"/>
            <a:ext cx="16224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Заголовок 1"/>
          <p:cNvSpPr>
            <a:spLocks noGrp="1"/>
          </p:cNvSpPr>
          <p:nvPr>
            <p:ph type="title"/>
          </p:nvPr>
        </p:nvSpPr>
        <p:spPr>
          <a:xfrm>
            <a:off x="611188" y="296863"/>
            <a:ext cx="8245475" cy="900112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Cassandra"/>
                <a:cs typeface="Arial" charset="0"/>
              </a:rPr>
              <a:t>28 марта – 310 лет введения гражданского шрифта (1708)</a:t>
            </a:r>
          </a:p>
        </p:txBody>
      </p:sp>
      <p:sp>
        <p:nvSpPr>
          <p:cNvPr id="141315" name="Содержимое 2"/>
          <p:cNvSpPr>
            <a:spLocks noGrp="1"/>
          </p:cNvSpPr>
          <p:nvPr>
            <p:ph idx="1"/>
          </p:nvPr>
        </p:nvSpPr>
        <p:spPr>
          <a:xfrm>
            <a:off x="179388" y="1593850"/>
            <a:ext cx="8675687" cy="4427538"/>
          </a:xfrm>
        </p:spPr>
        <p:txBody>
          <a:bodyPr/>
          <a:lstStyle/>
          <a:p>
            <a:pPr marL="685800" algn="just">
              <a:spcBef>
                <a:spcPct val="0"/>
              </a:spcBef>
            </a:pPr>
            <a:r>
              <a:rPr lang="ru-RU" sz="2000" smtClean="0">
                <a:solidFill>
                  <a:schemeClr val="tx1"/>
                </a:solidFill>
                <a:cs typeface="Arial" charset="0"/>
              </a:rPr>
              <a:t>310 лет назад в книгах гражданской печати в результате проведённой Петром</a:t>
            </a:r>
            <a:r>
              <a:rPr lang="en-US" sz="2000" smtClean="0">
                <a:solidFill>
                  <a:schemeClr val="tx1"/>
                </a:solidFill>
                <a:cs typeface="Arial" charset="0"/>
              </a:rPr>
              <a:t> I </a:t>
            </a:r>
            <a:r>
              <a:rPr lang="ru-RU" sz="2000" smtClean="0">
                <a:solidFill>
                  <a:schemeClr val="tx1"/>
                </a:solidFill>
                <a:cs typeface="Arial" charset="0"/>
              </a:rPr>
              <a:t>реформы русской графики взамен прежнего церковно-славянского шрифта начали применять гражданский шрифт. Первой книгой, набранной  гражданским шрифтом, была «Геометриа славенски землемерие» (учебник геометрии), напечатанная с 17 февраля по 17 марта 1708 г. (ст. ст.) тиражом 200 экземпляров. Реформа графики и появление нового графического стандарта существенно упростили обучение грамоте широких масс населения.</a:t>
            </a:r>
          </a:p>
        </p:txBody>
      </p:sp>
      <p:pic>
        <p:nvPicPr>
          <p:cNvPr id="141316" name="Picture 2" descr="C:\Users\Администратор\Pictures\2017-06-06\Scan1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1763" y="4508500"/>
            <a:ext cx="174625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3" descr="C:\Users\Администратор\Pictures\2017-06-06\Scan1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4064000"/>
            <a:ext cx="168275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4" descr="C:\Users\Администратор\Pictures\2017-06-06\Scan1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9825" y="4183063"/>
            <a:ext cx="163195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59000" y="1639888"/>
            <a:ext cx="6445250" cy="4824412"/>
          </a:xfrm>
        </p:spPr>
        <p:txBody>
          <a:bodyPr rtlCol="0">
            <a:normAutofit fontScale="92500" lnSpcReduction="10000"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Будущий </a:t>
            </a:r>
            <a:r>
              <a:rPr lang="ru-RU" sz="1600" dirty="0"/>
              <a:t>литератор родился в Нижнем Новгороде. В достаточно раннем возрасте Максим остался без родителей: его отец умер от холеры, а мать – от туберкулёза. Своим воспитанием подрастающий Горький был обязан бабушке с дедушкой, которые учили его всему тому, что знали </a:t>
            </a:r>
            <a:r>
              <a:rPr lang="ru-RU" sz="1600" dirty="0" smtClean="0"/>
              <a:t>сами.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В </a:t>
            </a:r>
            <a:r>
              <a:rPr lang="ru-RU" sz="1600" dirty="0" smtClean="0"/>
              <a:t>Ростове-на-Дону </a:t>
            </a:r>
            <a:r>
              <a:rPr lang="ru-RU" sz="1600" dirty="0"/>
              <a:t>Горький был </a:t>
            </a:r>
            <a:r>
              <a:rPr lang="ru-RU" sz="1600" dirty="0" smtClean="0"/>
              <a:t>трижды</a:t>
            </a:r>
            <a:r>
              <a:rPr lang="ru-RU" sz="1600" dirty="0"/>
              <a:t>. Впервые он пришёл сюда летом 1891 г. (именно пришёл). Выйдя ранней весной из </a:t>
            </a:r>
            <a:r>
              <a:rPr lang="ru-RU" sz="1600" dirty="0" smtClean="0"/>
              <a:t>Нижнего </a:t>
            </a:r>
            <a:r>
              <a:rPr lang="ru-RU" sz="1600" dirty="0"/>
              <a:t>Новгорода, Алексей Пешков </a:t>
            </a:r>
            <a:r>
              <a:rPr lang="ru-RU" sz="1600" dirty="0" smtClean="0"/>
              <a:t> </a:t>
            </a:r>
            <a:r>
              <a:rPr lang="ru-RU" sz="1600" dirty="0"/>
              <a:t>прошёл пешком по берегам Волги и Дона и дошёл до Ростова. По этому поводу он писал р</a:t>
            </a:r>
            <a:r>
              <a:rPr lang="ru-RU" sz="1600" dirty="0" smtClean="0"/>
              <a:t>остовчанину </a:t>
            </a:r>
            <a:r>
              <a:rPr lang="ru-RU" sz="1600" dirty="0"/>
              <a:t>Павлу Максимову, конторщику на железной дороге, с которым переписывался четверть века: «Хождение моё было вызвано не стремлением ко бродяжничеству, а желанием видеть, где я живу, что за народ вокруг меня».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1891 г. выдался неурожайным и очень холодным. И в поисках средств к существованию Алексей устроился грузчиком в Ростовский порт. Было ему тогда всего 23 года.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Грузили пшеницу, ячмень, </a:t>
            </a:r>
            <a:r>
              <a:rPr lang="ru-RU" sz="1600" dirty="0" smtClean="0"/>
              <a:t>рожь. </a:t>
            </a:r>
            <a:r>
              <a:rPr lang="ru-RU" sz="1600" dirty="0"/>
              <a:t>Работать приходилось по 12-14 </a:t>
            </a:r>
            <a:r>
              <a:rPr lang="ru-RU" sz="1600" dirty="0" smtClean="0"/>
              <a:t>часов </a:t>
            </a:r>
            <a:r>
              <a:rPr lang="ru-RU" sz="1600" dirty="0"/>
              <a:t>в сутки. Как рассказывали портовые грузчики, с грузом на плечах приходилось идти к баржам по тонкому дощатому мосту. Под ногами доски сильно прогибались и трещали, с каждым шагом всё более усиливалось ощущение, что вот-вот упадёшь.</a:t>
            </a:r>
          </a:p>
        </p:txBody>
      </p:sp>
      <p:sp>
        <p:nvSpPr>
          <p:cNvPr id="142339" name="Заголовок 5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13775" cy="1498600"/>
          </a:xfrm>
        </p:spPr>
        <p:txBody>
          <a:bodyPr/>
          <a:lstStyle/>
          <a:p>
            <a:r>
              <a:rPr lang="ru-RU" sz="2800" b="1" smtClean="0"/>
              <a:t>28 марта - 150 лет со дня рождения русского писателя  Максима Горького  (н. и. Алексей Максимович Пешков)  (1868-1936)</a:t>
            </a:r>
          </a:p>
        </p:txBody>
      </p:sp>
      <p:sp>
        <p:nvSpPr>
          <p:cNvPr id="142340" name="Содержимое 4"/>
          <p:cNvSpPr txBox="1">
            <a:spLocks/>
          </p:cNvSpPr>
          <p:nvPr/>
        </p:nvSpPr>
        <p:spPr bwMode="auto">
          <a:xfrm>
            <a:off x="900113" y="5661025"/>
            <a:ext cx="41767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2341" name="Picture 2" descr="C:\Users\Администратор\Pictures\2017-04-19\Scan1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1700213"/>
            <a:ext cx="1406525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2" name="Picture 3" descr="C:\Users\Администратор\Pictures\2017-04-19\Scan1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" y="4076700"/>
            <a:ext cx="14065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37449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Все книги, представленные в презентации – из фонда ГБУК РО «Ростовская областная детская библиотека имени В.М. Величкиной»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727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Спасибо за внимание!</a:t>
            </a:r>
            <a:b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</a:br>
            <a: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Творческих удач!</a:t>
            </a:r>
          </a:p>
        </p:txBody>
      </p:sp>
      <p:pic>
        <p:nvPicPr>
          <p:cNvPr id="144387" name="Picture 2" descr="G:\Рыбак\Логотип\Логотип цветно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2889250"/>
            <a:ext cx="36195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Shape 1"/>
          <p:cNvSpPr txBox="1">
            <a:spLocks noChangeArrowheads="1"/>
          </p:cNvSpPr>
          <p:nvPr/>
        </p:nvSpPr>
        <p:spPr bwMode="auto">
          <a:xfrm>
            <a:off x="611188" y="260350"/>
            <a:ext cx="7604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SzPct val="128000"/>
              <a:buFont typeface="Georgia" pitchFamily="18" charset="0"/>
              <a:buChar char="*"/>
            </a:pPr>
            <a:r>
              <a:rPr lang="ru-RU" sz="2400" b="1">
                <a:solidFill>
                  <a:srgbClr val="000000"/>
                </a:solidFill>
                <a:latin typeface="Trebuchet MS" pitchFamily="34" charset="0"/>
              </a:rPr>
              <a:t>8 февраля - 190 лет со дня рождения французского писателя Жюля Верна (1828-1905)   </a:t>
            </a:r>
            <a:endParaRPr lang="ru-RU" sz="2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2642" name="TextShape 2"/>
          <p:cNvSpPr txBox="1">
            <a:spLocks noChangeArrowheads="1"/>
          </p:cNvSpPr>
          <p:nvPr/>
        </p:nvSpPr>
        <p:spPr bwMode="auto">
          <a:xfrm>
            <a:off x="936625" y="2070100"/>
            <a:ext cx="312261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2643" name="TextShape 3"/>
          <p:cNvSpPr txBox="1">
            <a:spLocks noChangeArrowheads="1"/>
          </p:cNvSpPr>
          <p:nvPr/>
        </p:nvSpPr>
        <p:spPr bwMode="auto">
          <a:xfrm>
            <a:off x="4392613" y="2160588"/>
            <a:ext cx="3122612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0825" y="1268413"/>
            <a:ext cx="5545138" cy="5473700"/>
          </a:xfrm>
        </p:spPr>
        <p:txBody>
          <a:bodyPr rtlCol="0">
            <a:normAutofit fontScale="62500" lnSpcReduction="20000"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700" dirty="0">
                <a:solidFill>
                  <a:schemeClr val="tx1"/>
                </a:solidFill>
              </a:rPr>
              <a:t>Родился 8 февраля 1828 г. в Нанте. Сын адвоката и сам по образованию юрист. Печататься начал в 1849 г. Поначалу выступал как драматург, но пьесы его успехом не пользовались</a:t>
            </a:r>
            <a:r>
              <a:rPr lang="ru-RU" sz="2700" dirty="0" smtClean="0">
                <a:solidFill>
                  <a:schemeClr val="tx1"/>
                </a:solidFill>
              </a:rPr>
              <a:t>.</a:t>
            </a:r>
            <a:endParaRPr lang="ru-RU" sz="2700" dirty="0">
              <a:solidFill>
                <a:schemeClr val="tx1"/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700" dirty="0">
                <a:solidFill>
                  <a:schemeClr val="tx1"/>
                </a:solidFill>
              </a:rPr>
              <a:t>Славу Верну принёс первый роман «Пять недель на воздушном шаре», который вышел в конце 1862 г. (хотя датирован 1863 г</a:t>
            </a:r>
            <a:r>
              <a:rPr lang="ru-RU" sz="2700" dirty="0" smtClean="0">
                <a:solidFill>
                  <a:schemeClr val="tx1"/>
                </a:solidFill>
              </a:rPr>
              <a:t>.).</a:t>
            </a:r>
            <a:endParaRPr lang="ru-RU" sz="2700" dirty="0">
              <a:solidFill>
                <a:schemeClr val="tx1"/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700" dirty="0">
                <a:solidFill>
                  <a:schemeClr val="tx1"/>
                </a:solidFill>
              </a:rPr>
              <a:t>Верн оказался необыкновенно плодовитым писателем — он создал 65 романов научно-фантастического и приключенческо-географического характера. Иногда писал сатирические произведения, высмеивая современное ему французское буржуазное общество, но они удавались гораздо меньше и не принесли автору славы. По-настоящему известным его сделали «Путешествие к центру Земли» (1864 г.), «Дети капитана Гранта» (1867—1868 г.), «20 </a:t>
            </a:r>
            <a:r>
              <a:rPr lang="ru-RU" sz="2700" dirty="0" smtClean="0">
                <a:solidFill>
                  <a:schemeClr val="tx1"/>
                </a:solidFill>
              </a:rPr>
              <a:t>000 </a:t>
            </a:r>
            <a:r>
              <a:rPr lang="ru-RU" sz="2700" dirty="0">
                <a:solidFill>
                  <a:schemeClr val="tx1"/>
                </a:solidFill>
              </a:rPr>
              <a:t>лье под водой» (1869—1870 г.), «Вокруг света за 80 дней» (1872 г.), «Таинственный остров» (1875 г.), «Пятнадцатилетний капитан» (1878 г.). Эти романы были переведены на многие языки и с интересом читались во всем мире</a:t>
            </a:r>
            <a:r>
              <a:rPr lang="ru-RU" sz="2600" dirty="0">
                <a:solidFill>
                  <a:schemeClr val="tx1"/>
                </a:solidFill>
              </a:rPr>
              <a:t>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9950" y="1136650"/>
            <a:ext cx="13589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2" descr="C:\Users\Администратор\Pictures\2017-04-19\Sca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9838" y="1187450"/>
            <a:ext cx="12525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7" name="Picture 3" descr="C:\Users\Администратор\Pictures\2017-04-19\Scan1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3922713"/>
            <a:ext cx="119856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8" name="Picture 4" descr="C:\Users\Администратор\Pictures\2017-04-19\Scan1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5813" y="3821113"/>
            <a:ext cx="17240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>
          <a:xfrm>
            <a:off x="611188" y="296863"/>
            <a:ext cx="6934200" cy="900112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Cassandra"/>
                <a:cs typeface="Arial" charset="0"/>
              </a:rPr>
              <a:t>8 февраля – День российской науки</a:t>
            </a:r>
          </a:p>
        </p:txBody>
      </p:sp>
      <p:sp>
        <p:nvSpPr>
          <p:cNvPr id="113667" name="Содержимое 2"/>
          <p:cNvSpPr>
            <a:spLocks noGrp="1"/>
          </p:cNvSpPr>
          <p:nvPr>
            <p:ph idx="1"/>
          </p:nvPr>
        </p:nvSpPr>
        <p:spPr>
          <a:xfrm>
            <a:off x="179388" y="1052513"/>
            <a:ext cx="6985000" cy="5572125"/>
          </a:xfrm>
        </p:spPr>
        <p:txBody>
          <a:bodyPr/>
          <a:lstStyle/>
          <a:p>
            <a:pPr marL="685800" algn="just">
              <a:spcBef>
                <a:spcPct val="0"/>
              </a:spcBef>
            </a:pPr>
            <a:r>
              <a:rPr lang="ru-RU" sz="1700" smtClean="0">
                <a:solidFill>
                  <a:schemeClr val="tx1"/>
                </a:solidFill>
                <a:cs typeface="Arial" charset="0"/>
              </a:rPr>
              <a:t>В этот день в 1724 году Петр I подписал указ об основании в России Академии наук.</a:t>
            </a:r>
          </a:p>
          <a:p>
            <a:pPr marL="685800" algn="just">
              <a:spcBef>
                <a:spcPct val="0"/>
              </a:spcBef>
            </a:pPr>
            <a:r>
              <a:rPr lang="ru-RU" sz="1700" smtClean="0">
                <a:solidFill>
                  <a:schemeClr val="tx1"/>
                </a:solidFill>
                <a:cs typeface="Arial" charset="0"/>
              </a:rPr>
              <a:t>Михаил Васильевич Ломоносов, Иван Петрович Павлов, Дмитрий Иванович Менделеев, Константин Эдуардович Циолковский, Пётр Леонидович Капица, Лев Давидович Ландау, Игорь Васильевич Курчатов, Павел Сергеевич Александров, Сергей Павлович Королёв — вот только малая часть имён российских учёных, внесших вклад в мировую науку. </a:t>
            </a:r>
          </a:p>
          <a:p>
            <a:pPr marL="685800" algn="just">
              <a:spcBef>
                <a:spcPct val="0"/>
              </a:spcBef>
            </a:pPr>
            <a:r>
              <a:rPr lang="ru-RU" sz="1700" smtClean="0">
                <a:solidFill>
                  <a:schemeClr val="tx1"/>
                </a:solidFill>
                <a:cs typeface="Arial" charset="0"/>
              </a:rPr>
              <a:t>Россия стала первой страной, где было разработано учение о биосфере, впервые в мире в космос запущен искусственный спутник Земли, введена в эксплуатацию первая в мире атомная станция.</a:t>
            </a:r>
          </a:p>
          <a:p>
            <a:pPr marL="685800" algn="just">
              <a:spcBef>
                <a:spcPct val="0"/>
              </a:spcBef>
            </a:pPr>
            <a:r>
              <a:rPr lang="ru-RU" sz="1700" smtClean="0">
                <a:solidFill>
                  <a:schemeClr val="tx1"/>
                </a:solidFill>
                <a:cs typeface="Arial" charset="0"/>
              </a:rPr>
              <a:t>Немало российских и советских учёных были отмечены Нобелевскими премиями. Первым из удостоенных, в 1904 году, стал академик Иван Павлов за работу по физиологии пищеварения, далее, в 1908 году, — Илья Мечников за труды по иммунитету, известный советский физик Петр Капица — в 1978 году за открытие явления сверхтекучести жидкого гелия. Последним российским лауреатом стал физик К.С. Новосёлов, в 2010 году получивший Нобелевскую премию за новаторские эксперименты по исследованию двумерного материала графена.</a:t>
            </a:r>
          </a:p>
          <a:p>
            <a:pPr marL="685800" algn="just">
              <a:spcBef>
                <a:spcPct val="0"/>
              </a:spcBef>
            </a:pPr>
            <a:endParaRPr lang="ru-RU" sz="1600" smtClean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36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263" y="2492375"/>
            <a:ext cx="138271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4263" y="4724400"/>
            <a:ext cx="1493837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2" descr="C:\Users\Администратор\Pictures\2017-04-19\Scan1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4263" y="260350"/>
            <a:ext cx="138271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5038" y="296863"/>
            <a:ext cx="7920037" cy="900112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/>
              <a:t>8 февраля – </a:t>
            </a:r>
            <a:br>
              <a:rPr lang="ru-RU" sz="3600" b="1" dirty="0" smtClean="0"/>
            </a:br>
            <a:r>
              <a:rPr lang="ru-RU" sz="3600" b="1" dirty="0" smtClean="0"/>
              <a:t>День юного героя антифашиста</a:t>
            </a:r>
            <a:endParaRPr lang="ru-RU" sz="3600" b="1" dirty="0"/>
          </a:p>
        </p:txBody>
      </p:sp>
      <p:sp>
        <p:nvSpPr>
          <p:cNvPr id="114692" name="Текст 5"/>
          <p:cNvSpPr>
            <a:spLocks noGrp="1"/>
          </p:cNvSpPr>
          <p:nvPr>
            <p:ph type="body" sz="quarter" idx="10"/>
          </p:nvPr>
        </p:nvSpPr>
        <p:spPr>
          <a:xfrm>
            <a:off x="900113" y="1341438"/>
            <a:ext cx="7740650" cy="4787900"/>
          </a:xfrm>
        </p:spPr>
        <p:txBody>
          <a:bodyPr/>
          <a:lstStyle/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8 февраля в Российской Федерации и ряде зарубежных стран отмечают День юного героя-антифашиста. Этот день отмечается ежегодно с 1964 года.  Почему?</a:t>
            </a:r>
          </a:p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Пятнадцатилетнего Даниэля Фери убили 8 февраля 1962 г.  во время антифашистской демонстрации трудящихся в г. Париже</a:t>
            </a:r>
          </a:p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 А Фадыл Джамаль погиб ровно через год от пыток в иракской тюрьме.</a:t>
            </a:r>
          </a:p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9 февраля 1943 года в Краснодоне были расстреляны фашистами </a:t>
            </a:r>
          </a:p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молодогвардейцы: Олег Кошевой, Любовь Шевцова, Дмитрий Огурцов, </a:t>
            </a:r>
          </a:p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Виктор Субботин. Семен Остапенко. </a:t>
            </a:r>
          </a:p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8 февраля 1943 год, во Франции, в Бефоне, были расстреляны пять лицеистов, боровшихся против фашизма на территории Франции....</a:t>
            </a:r>
          </a:p>
          <a:p>
            <a:pPr algn="just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 Видите, казалось бы, совпадения, и может быть, случайные, но они существуют, дополняя этот день исторической ответственностью.</a:t>
            </a:r>
          </a:p>
          <a:p>
            <a:pPr algn="ctr"/>
            <a:r>
              <a:rPr lang="ru-RU" sz="1800" b="1" smtClean="0">
                <a:solidFill>
                  <a:schemeClr val="tx1"/>
                </a:solidFill>
                <a:cs typeface="Arial" charset="0"/>
              </a:rPr>
              <a:t>День 8 февраля стал Днем памяти юных героев-антифашистов.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Содержимое 4"/>
          <p:cNvSpPr>
            <a:spLocks noGrp="1"/>
          </p:cNvSpPr>
          <p:nvPr>
            <p:ph idx="1"/>
          </p:nvPr>
        </p:nvSpPr>
        <p:spPr>
          <a:xfrm>
            <a:off x="179388" y="1773238"/>
            <a:ext cx="6624637" cy="4791075"/>
          </a:xfrm>
        </p:spPr>
        <p:txBody>
          <a:bodyPr/>
          <a:lstStyle/>
          <a:p>
            <a:r>
              <a:rPr lang="ru-RU" sz="1800" smtClean="0"/>
              <a:t>Первые стихотворения Жуковского были написаны во время учёбы в пансионе при университете г. Москвы. Творчество Жуковского тех времён наполнено сентиментализмом, романтизмом (баллады «Людмила»(1808), «Кассандра»(1809), «Светлана»(1808-1812)).</a:t>
            </a:r>
          </a:p>
          <a:p>
            <a:r>
              <a:rPr lang="ru-RU" sz="1800" smtClean="0"/>
              <a:t>С 1805—1806 годах писатель работал в «Вестнике Европы», а в 1808—1809 годах был его редактором. В это время поэзия Жуковского расцветает и достигает своего пика.</a:t>
            </a:r>
          </a:p>
          <a:p>
            <a:r>
              <a:rPr lang="ru-RU" sz="1800" smtClean="0"/>
              <a:t>После начала войны 1812 года Жуковский принял сторону оппозиции. Военные события отражены в его произведениях «Императору Александру», «Певец во стане русских воинов». Последнее принесло писателю известность.</a:t>
            </a:r>
          </a:p>
          <a:p>
            <a:r>
              <a:rPr lang="ru-RU" sz="1800" smtClean="0"/>
              <a:t>Жуковский был хорошо знаком со многими известными личностями, среди них можно выделить императоров Николая I, Александра II,  писателей - Александра Пушкина, Николая Гоголя.</a:t>
            </a:r>
          </a:p>
        </p:txBody>
      </p:sp>
      <p:sp>
        <p:nvSpPr>
          <p:cNvPr id="115715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1498600"/>
          </a:xfrm>
        </p:spPr>
        <p:txBody>
          <a:bodyPr/>
          <a:lstStyle/>
          <a:p>
            <a:r>
              <a:rPr lang="ru-RU" sz="2800" b="1" smtClean="0"/>
              <a:t>9 февраля - 235 лет со дня рождения русского поэта Василия Андреевича Жуковского  (1783-1852)</a:t>
            </a:r>
          </a:p>
        </p:txBody>
      </p:sp>
      <p:sp>
        <p:nvSpPr>
          <p:cNvPr id="115716" name="Содержимое 4"/>
          <p:cNvSpPr txBox="1">
            <a:spLocks/>
          </p:cNvSpPr>
          <p:nvPr/>
        </p:nvSpPr>
        <p:spPr bwMode="auto">
          <a:xfrm>
            <a:off x="900113" y="5661025"/>
            <a:ext cx="41767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5150" y="2820988"/>
            <a:ext cx="1884363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288" y="1412875"/>
            <a:ext cx="6553200" cy="51847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Дату 10 февраля (29 января по старому стилю) нельзя считать праздничной. Наоборот, эта памятная дата трагична, ведь в этот день в 1837 году скончался А. С. Пушкин – величайший российский поэт, имя и творчество которого широко известно во всем мире. Было ему всего 37 лет, и скончался Пушкин от смертельного ранения, которое получил во время дуэли с Дантесом</a:t>
            </a:r>
            <a:r>
              <a:rPr lang="ru-RU" sz="1600" dirty="0" smtClean="0"/>
              <a:t>.</a:t>
            </a:r>
            <a:endParaRPr lang="ru-RU" sz="16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Вести о дуэли и смерти поэта привели к сильному волнению в Петербурге. Проститься с Пушкиным к его гробу пришло от 10 до 50 тысяч человек, по разным данным. Похоронен поэт был в </a:t>
            </a:r>
            <a:r>
              <a:rPr lang="ru-RU" sz="1600" dirty="0" err="1"/>
              <a:t>Святогорском</a:t>
            </a:r>
            <a:r>
              <a:rPr lang="ru-RU" sz="1600" dirty="0"/>
              <a:t> монастыре</a:t>
            </a:r>
            <a:r>
              <a:rPr lang="ru-RU" sz="1600" dirty="0" smtClean="0"/>
              <a:t>.</a:t>
            </a:r>
            <a:endParaRPr lang="ru-RU" sz="16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В Петербурге, во дворе дома на Мойке, 12 каждый год 10 февраля традиционно проходит торжественное памятное </a:t>
            </a:r>
            <a:r>
              <a:rPr lang="ru-RU" sz="1600" dirty="0" smtClean="0"/>
              <a:t> собрание</a:t>
            </a:r>
            <a:r>
              <a:rPr lang="ru-RU" sz="1600" dirty="0"/>
              <a:t>, которое посвящается каждой годовщине гибели А.С</a:t>
            </a:r>
            <a:r>
              <a:rPr lang="ru-RU" sz="1600" dirty="0" smtClean="0"/>
              <a:t>. Пушкина.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Петербургская </a:t>
            </a:r>
            <a:r>
              <a:rPr lang="ru-RU" sz="1600" dirty="0"/>
              <a:t>квартира, расположенная по адресу Мойка, 12, стала последним </a:t>
            </a:r>
            <a:r>
              <a:rPr lang="ru-RU" sz="1600" dirty="0" smtClean="0"/>
              <a:t>жильём </a:t>
            </a:r>
            <a:r>
              <a:rPr lang="ru-RU" sz="1600" dirty="0"/>
              <a:t>Пушкина и местом его смерти. После роковой дуэли в 1837 году именно сюда привезли поэта, получившего смертельное ранение. В эти дни к дверям этой квартиры приходило множество народу, друзья поэта и простые петербуржцы хотели узнать о состоянии его здоровья. Доктора пытались спасти Пушкина, был собран целый консилиум, но ранение оказалось слишком </a:t>
            </a:r>
            <a:r>
              <a:rPr lang="ru-RU" sz="1600" dirty="0" smtClean="0"/>
              <a:t>тяжёлым</a:t>
            </a:r>
            <a:r>
              <a:rPr lang="ru-RU" sz="1600" dirty="0"/>
              <a:t>. Здесь 10 февраля в 2.45 пополудни сердце поэта перестало биться.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600" dirty="0" smtClean="0"/>
          </a:p>
        </p:txBody>
      </p:sp>
      <p:sp>
        <p:nvSpPr>
          <p:cNvPr id="116739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550" cy="1143000"/>
          </a:xfrm>
        </p:spPr>
        <p:txBody>
          <a:bodyPr/>
          <a:lstStyle/>
          <a:p>
            <a:r>
              <a:rPr lang="ru-RU" sz="2800" b="1" smtClean="0"/>
              <a:t>10  февраля - День памяти А. С. Пушкина.</a:t>
            </a:r>
            <a:br>
              <a:rPr lang="ru-RU" sz="2800" b="1" smtClean="0"/>
            </a:br>
            <a:r>
              <a:rPr lang="ru-RU" sz="2800" b="1" smtClean="0"/>
              <a:t>(181-я годовщина со дня смерти поэта)</a:t>
            </a:r>
          </a:p>
        </p:txBody>
      </p:sp>
      <p:sp>
        <p:nvSpPr>
          <p:cNvPr id="116740" name="Содержимое 4"/>
          <p:cNvSpPr txBox="1">
            <a:spLocks/>
          </p:cNvSpPr>
          <p:nvPr/>
        </p:nvSpPr>
        <p:spPr bwMode="auto">
          <a:xfrm>
            <a:off x="900113" y="5661025"/>
            <a:ext cx="41767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6741" name="Picture 2" descr="C:\Users\Администратор\Pictures\2017-06-08\Scan1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314325"/>
            <a:ext cx="147161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3" descr="C:\Users\Администратор\Pictures\2017-06-08\Scan1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2605088"/>
            <a:ext cx="13985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4" descr="C:\Users\Администратор\Pictures\2017-06-08\Scan10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4633913"/>
            <a:ext cx="15113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611188" y="296863"/>
            <a:ext cx="8245475" cy="611187"/>
          </a:xfrm>
        </p:spPr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  <a:latin typeface="Cassandra"/>
                <a:cs typeface="Arial" charset="0"/>
              </a:rPr>
              <a:t>14 февраля – 100 лет со дня введения нового календаря в России (1918)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513"/>
            <a:ext cx="9036050" cy="5545137"/>
          </a:xfrm>
        </p:spPr>
        <p:txBody>
          <a:bodyPr/>
          <a:lstStyle/>
          <a:p>
            <a:pPr indent="457200" algn="just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В 1830 г. Петербургская академия наук выступила с предложением о введении в России нового </a:t>
            </a:r>
            <a:r>
              <a:rPr lang="ru-RU" sz="1600" dirty="0" smtClean="0">
                <a:solidFill>
                  <a:schemeClr val="tx1"/>
                </a:solidFill>
              </a:rPr>
              <a:t>стиля. </a:t>
            </a:r>
            <a:r>
              <a:rPr lang="ru-RU" sz="1600" dirty="0">
                <a:solidFill>
                  <a:schemeClr val="tx1"/>
                </a:solidFill>
              </a:rPr>
              <a:t>Бывший в то время министром народного просвещения князь К. А. Ливен отрицательно </a:t>
            </a:r>
            <a:r>
              <a:rPr lang="ru-RU" sz="1600" dirty="0" smtClean="0">
                <a:solidFill>
                  <a:schemeClr val="tx1"/>
                </a:solidFill>
              </a:rPr>
              <a:t>отнёсся </a:t>
            </a:r>
            <a:r>
              <a:rPr lang="ru-RU" sz="1600" dirty="0">
                <a:solidFill>
                  <a:schemeClr val="tx1"/>
                </a:solidFill>
              </a:rPr>
              <a:t>к этому и в </a:t>
            </a:r>
            <a:r>
              <a:rPr lang="ru-RU" sz="1600" dirty="0" smtClean="0">
                <a:solidFill>
                  <a:schemeClr val="tx1"/>
                </a:solidFill>
              </a:rPr>
              <a:t>своём </a:t>
            </a:r>
            <a:r>
              <a:rPr lang="ru-RU" sz="1600" dirty="0">
                <a:solidFill>
                  <a:schemeClr val="tx1"/>
                </a:solidFill>
              </a:rPr>
              <a:t>докладе царю Николаю I представил реформу календаря как дело «несвоевременное, недолжное, могущее произвести нежелательные волнения и смущения умов». Он указывал, что «выгоды от перемены календаря весьма маловажны, почти ничтожны, а неудобства и затруднения неизбежны и велики». После получения такого «доклада» царь написал на </a:t>
            </a:r>
            <a:r>
              <a:rPr lang="ru-RU" sz="1600" dirty="0" smtClean="0">
                <a:solidFill>
                  <a:schemeClr val="tx1"/>
                </a:solidFill>
              </a:rPr>
              <a:t>нём</a:t>
            </a:r>
            <a:r>
              <a:rPr lang="ru-RU" sz="1600" dirty="0">
                <a:solidFill>
                  <a:schemeClr val="tx1"/>
                </a:solidFill>
              </a:rPr>
              <a:t>: «Замечания князя </a:t>
            </a:r>
            <a:r>
              <a:rPr lang="ru-RU" sz="1600" dirty="0" err="1">
                <a:solidFill>
                  <a:schemeClr val="tx1"/>
                </a:solidFill>
              </a:rPr>
              <a:t>Ливена</a:t>
            </a:r>
            <a:r>
              <a:rPr lang="ru-RU" sz="1600" dirty="0">
                <a:solidFill>
                  <a:schemeClr val="tx1"/>
                </a:solidFill>
              </a:rPr>
              <a:t> совершенно справедливы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</a:p>
          <a:p>
            <a:pPr indent="457200" algn="just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В 1899 г. при Русском астрономическом обществе была создана комиссия из представителей многих научных учреждений, ведомств и министерств. Она предложила ввести в России не григорианский календарь, а более точный, основанный на проекте И. Г. </a:t>
            </a:r>
            <a:r>
              <a:rPr lang="ru-RU" sz="1600" dirty="0" err="1">
                <a:solidFill>
                  <a:schemeClr val="tx1"/>
                </a:solidFill>
              </a:rPr>
              <a:t>Медлера</a:t>
            </a:r>
            <a:r>
              <a:rPr lang="ru-RU" sz="1600" dirty="0">
                <a:solidFill>
                  <a:schemeClr val="tx1"/>
                </a:solidFill>
              </a:rPr>
              <a:t>. Несмотря на исключительно активную роль в этой комиссии великого русского ученого Д. И. Менделеева, реформа вновь не состоялась из-за противодействия царского правительства и церкви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indent="457200" algn="just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</a:rPr>
              <a:t>Окончательно вопрос о календарной реформе в России был решен только после Великой Октябрьской социалистической революции. Уже 16 ноября 1917 г. этот вопрос был поставлен на обсуждение советского правительства, а 24 января 1918 г. Совет Народных Комиссаров принял «Декрет о введении в Российской республике западноевропейского календаря». Этот декрет был подписан В. И. Лениным и опубликован 25 января 1918 г.. </a:t>
            </a:r>
            <a:r>
              <a:rPr lang="ru-RU" sz="1600" dirty="0" smtClean="0">
                <a:solidFill>
                  <a:schemeClr val="tx1"/>
                </a:solidFill>
              </a:rPr>
              <a:t>Так </a:t>
            </a:r>
            <a:r>
              <a:rPr lang="ru-RU" sz="1600" dirty="0">
                <a:solidFill>
                  <a:schemeClr val="tx1"/>
                </a:solidFill>
              </a:rPr>
              <a:t>как к этому времени разница между старым и новым стилями составляла 13 дней, то декрет предписывал после 31 января 1918 г. считать не 1 февраля, а 14 февраля. Этим же декретом предписывалось до 1 июля 1918 г. после числа каждого дня по новому стилю в скобках писать число по старому стилю: 14 (1) февраля, 15 (2) февраля и т. д.</a:t>
            </a:r>
          </a:p>
          <a:p>
            <a:pPr indent="0" algn="just">
              <a:spcBef>
                <a:spcPts val="0"/>
              </a:spcBef>
              <a:buFont typeface="Wingdings 2" pitchFamily="18" charset="2"/>
              <a:buNone/>
              <a:defRPr/>
            </a:pPr>
            <a:endParaRPr lang="ru-RU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3772</Words>
  <Application>Microsoft Office PowerPoint</Application>
  <PresentationFormat>Экран (4:3)</PresentationFormat>
  <Paragraphs>137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30</vt:i4>
      </vt:variant>
      <vt:variant>
        <vt:lpstr>Заголовки слайдов</vt:lpstr>
      </vt:variant>
      <vt:variant>
        <vt:i4>34</vt:i4>
      </vt:variant>
    </vt:vector>
  </HeadingPairs>
  <TitlesOfParts>
    <vt:vector size="74" baseType="lpstr">
      <vt:lpstr>Calibri</vt:lpstr>
      <vt:lpstr>Arial</vt:lpstr>
      <vt:lpstr>Cassandra</vt:lpstr>
      <vt:lpstr>Wingdings 2</vt:lpstr>
      <vt:lpstr>Wingdings</vt:lpstr>
      <vt:lpstr>Trebuchet MS</vt:lpstr>
      <vt:lpstr>Georgia</vt:lpstr>
      <vt:lpstr>DejaVu Sans</vt:lpstr>
      <vt:lpstr>Times New Roman</vt:lpstr>
      <vt:lpstr>Book Antiqua</vt:lpstr>
      <vt:lpstr>Тема Office</vt:lpstr>
      <vt:lpstr>1_Тема Office</vt:lpstr>
      <vt:lpstr>2_Тема Office</vt:lpstr>
      <vt:lpstr>2_Office Theme</vt:lpstr>
      <vt:lpstr>Воздушный поток</vt:lpstr>
      <vt:lpstr>1_Тема Office</vt:lpstr>
      <vt:lpstr>1_Тема Office</vt:lpstr>
      <vt:lpstr>1_Тема Office</vt:lpstr>
      <vt:lpstr>1_Тема Office</vt:lpstr>
      <vt:lpstr>2_Тема Office</vt:lpstr>
      <vt:lpstr>2_Тема Office</vt:lpstr>
      <vt:lpstr>2_Тема Office</vt:lpstr>
      <vt:lpstr>2_Тема Office</vt:lpstr>
      <vt:lpstr>2_Тема Office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3_Office Theme</vt:lpstr>
      <vt:lpstr>Воздушный поток</vt:lpstr>
      <vt:lpstr>Воздушный поток</vt:lpstr>
      <vt:lpstr>Воздушный поток</vt:lpstr>
      <vt:lpstr>Дни воинской славы России</vt:lpstr>
      <vt:lpstr>Слайд 2</vt:lpstr>
      <vt:lpstr>4 февраля - 145 лет со дня рождения русского писателя  Михаила Михайловича Пришвина  (1873-1954)</vt:lpstr>
      <vt:lpstr>Слайд 4</vt:lpstr>
      <vt:lpstr>8 февраля – День российской науки</vt:lpstr>
      <vt:lpstr>8 февраля –  День юного героя антифашиста</vt:lpstr>
      <vt:lpstr>9 февраля - 235 лет со дня рождения русского поэта Василия Андреевича Жуковского  (1783-1852)</vt:lpstr>
      <vt:lpstr>10  февраля - День памяти А. С. Пушкина. (181-я годовщина со дня смерти поэта)</vt:lpstr>
      <vt:lpstr>14 февраля – 100 лет со дня введения нового календаря в России (1918)</vt:lpstr>
      <vt:lpstr>Краеведческие памятные даты</vt:lpstr>
      <vt:lpstr>Слайд 11</vt:lpstr>
      <vt:lpstr>16 февраля – день рождения Андрея Болконского</vt:lpstr>
      <vt:lpstr>18 февраля – день рождения Лариосика</vt:lpstr>
      <vt:lpstr>21 февраля -  Международный день родного языка</vt:lpstr>
      <vt:lpstr>Краеведческие памятные даты</vt:lpstr>
      <vt:lpstr>21 февраля - 75 лет со дня рождения русской писательницы Людмилы Евгеньевны Улицкой (р. 1943)</vt:lpstr>
      <vt:lpstr>Дни воинской славы России</vt:lpstr>
      <vt:lpstr>Слайд 18</vt:lpstr>
      <vt:lpstr>Слайд 19</vt:lpstr>
      <vt:lpstr>Слайд 20</vt:lpstr>
      <vt:lpstr>4 марта – 200 лет со времени открытия памятника Минину и Пожарскому (1818)</vt:lpstr>
      <vt:lpstr>Слайд 22</vt:lpstr>
      <vt:lpstr>9 марта – Всемирный день чтения вслух</vt:lpstr>
      <vt:lpstr>12 марта – 100 лет назад Москва вновь стала столицей России (1918)</vt:lpstr>
      <vt:lpstr>12 марта - 95 лет со дня рождения русского писателя Святослава Владимировича Сахарнова (1923 -2010)</vt:lpstr>
      <vt:lpstr>13 марта - 105 лет со дня рождения русского писателя, поэта Сергея Владимировича Михалкова (1913-2009)</vt:lpstr>
      <vt:lpstr>18 марта – день воссоединения Крыма с Россией</vt:lpstr>
      <vt:lpstr>24-30 марта – 75 лет Неделе детской книги</vt:lpstr>
      <vt:lpstr>25 марта – День работника культуры России</vt:lpstr>
      <vt:lpstr>Слайд 30</vt:lpstr>
      <vt:lpstr>28 марта – 310 лет введения гражданского шрифта (1708)</vt:lpstr>
      <vt:lpstr>28 марта - 150 лет со дня рождения русского писателя  Максима Горького  (н. и. Алексей Максимович Пешков)  (1868-1936)</vt:lpstr>
      <vt:lpstr>Все книги, представленные в презентации – из фонда ГБУК РО «Ростовская областная детская библиотека имени В.М. Величкиной»</vt:lpstr>
      <vt:lpstr>Спасибо за внимание! Творческих удач!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Иллюстрированный календарь </dc:title>
  <dc:creator>User</dc:creator>
  <cp:lastModifiedBy>1</cp:lastModifiedBy>
  <cp:revision>50</cp:revision>
  <dcterms:created xsi:type="dcterms:W3CDTF">2017-06-05T12:33:50Z</dcterms:created>
  <dcterms:modified xsi:type="dcterms:W3CDTF">2017-08-24T07:33:37Z</dcterms:modified>
</cp:coreProperties>
</file>