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64" r:id="rId5"/>
    <p:sldId id="259" r:id="rId6"/>
    <p:sldId id="262" r:id="rId7"/>
    <p:sldId id="263" r:id="rId8"/>
    <p:sldId id="261" r:id="rId9"/>
    <p:sldId id="260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458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D36089C-6DC1-449C-8475-88256460597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27289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BA286DE4-5658-4799-AFCE-8E1F07B83CDE}" type="slidenum">
              <a:rPr lang="zh-CN" altLang="en-US"/>
              <a:pPr/>
              <a:t>1</a:t>
            </a:fld>
            <a:endParaRPr lang="en-US" altLang="zh-CN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7022D9A9-7B57-4D4C-A7CA-769B717C1602}" type="slidenum">
              <a:rPr lang="zh-CN" altLang="en-US"/>
              <a:pPr/>
              <a:t>2</a:t>
            </a:fld>
            <a:endParaRPr lang="en-US" altLang="zh-CN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728807AF-113E-4363-8E66-F22743DC5B41}" type="slidenum">
              <a:rPr lang="zh-CN" altLang="en-US"/>
              <a:pPr/>
              <a:t>3</a:t>
            </a:fld>
            <a:endParaRPr lang="en-US" altLang="zh-CN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B8664-D81D-4FC9-88FA-E002EA14B51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1055941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A60D0-19E9-4C0D-A184-ACA406EC7E0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43386349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B8FED-385B-44F8-8204-3C5CCBBF6C1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85873437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31883-B50D-4DD9-ADE1-7A4C358E0E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71955531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E01A6-E41D-442C-9A55-C7CFAAC96DD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12112766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4A068-2E7E-4AC2-9D34-6C22E41C767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78490270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AEF59-5B97-4D48-9F84-7FB3DA008F2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2224059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8C4DE-60F3-4651-8B14-E5212B523AD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76597194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56960-D300-4071-845A-99B315AA18B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80388164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89368-4449-4853-A663-1E1458A0C5D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18793687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5F83B-5EE6-4330-8D72-90B2F5135AF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63616083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EC5C2AC6-207F-498C-ACB5-0F86308C71F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333375"/>
            <a:ext cx="7773987" cy="3267075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FF0000"/>
                </a:solidFill>
                <a:latin typeface="Georgia" pitchFamily="18" charset="0"/>
              </a:rPr>
              <a:t>«И С ГОРДОСТЬ СКАЖУ РОДНОМУ КРАЮ, ЛЮБЛЮ И ЗНАЮ, ЗНАЮ И ЛЮБЛЮ»</a:t>
            </a:r>
            <a:r>
              <a:rPr lang="ru-RU" altLang="ru-RU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altLang="ru-RU" smtClean="0">
                <a:solidFill>
                  <a:srgbClr val="FF0000"/>
                </a:solidFill>
                <a:latin typeface="Georgia" pitchFamily="18" charset="0"/>
              </a:rPr>
            </a:br>
            <a:endParaRPr lang="zh-CN" altLang="en-US" smtClean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3141663"/>
            <a:ext cx="8208962" cy="2497137"/>
          </a:xfrm>
        </p:spPr>
        <p:txBody>
          <a:bodyPr/>
          <a:lstStyle/>
          <a:p>
            <a:pPr eaLnBrk="1" hangingPunct="1"/>
            <a:endParaRPr lang="ru-RU" altLang="zh-CN" smtClean="0"/>
          </a:p>
          <a:p>
            <a:pPr eaLnBrk="1" hangingPunct="1"/>
            <a:r>
              <a:rPr lang="ru-RU" altLang="ru-RU" smtClean="0">
                <a:solidFill>
                  <a:srgbClr val="002060"/>
                </a:solidFill>
                <a:latin typeface="Georgia" pitchFamily="18" charset="0"/>
              </a:rPr>
              <a:t>(к 210 –летию ст. Егорлыкской)</a:t>
            </a:r>
          </a:p>
          <a:p>
            <a:pPr eaLnBrk="1" hangingPunct="1"/>
            <a:r>
              <a:rPr lang="ru-RU" altLang="ru-RU" smtClean="0">
                <a:solidFill>
                  <a:srgbClr val="002060"/>
                </a:solidFill>
                <a:latin typeface="Georgia" pitchFamily="18" charset="0"/>
              </a:rPr>
              <a:t>Электронная книжная выставка</a:t>
            </a:r>
          </a:p>
          <a:p>
            <a:pPr eaLnBrk="1" hangingPunct="1"/>
            <a:endParaRPr lang="ru-RU" altLang="ru-RU" smtClean="0">
              <a:solidFill>
                <a:srgbClr val="002060"/>
              </a:solidFill>
              <a:latin typeface="Georgia" pitchFamily="18" charset="0"/>
            </a:endParaRPr>
          </a:p>
          <a:p>
            <a:pPr algn="r" eaLnBrk="1" hangingPunct="1"/>
            <a:r>
              <a:rPr lang="ru-RU" altLang="zh-CN" smtClean="0">
                <a:solidFill>
                  <a:srgbClr val="FFFF00"/>
                </a:solidFill>
                <a:latin typeface="Georgia" pitchFamily="18" charset="0"/>
              </a:rPr>
              <a:t>Составитель: зав. МБО Шпудейко Г.Е</a:t>
            </a:r>
            <a:r>
              <a:rPr lang="ru-RU" altLang="zh-CN" smtClean="0"/>
              <a:t>.</a:t>
            </a:r>
            <a:endParaRPr lang="zh-CN" altLang="en-US" smtClean="0"/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002060"/>
                </a:solidFill>
                <a:latin typeface="Georgia" pitchFamily="18" charset="0"/>
              </a:rPr>
              <a:t>История Егорлыкской</a:t>
            </a:r>
            <a:endParaRPr lang="ru-RU" altLang="ru-RU" smtClean="0"/>
          </a:p>
        </p:txBody>
      </p:sp>
      <p:pic>
        <p:nvPicPr>
          <p:cNvPr id="11267" name="Рисунок 2" descr="F:\DSCN38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13" y="3929063"/>
            <a:ext cx="18002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Рисунок 3" descr="C:\Users\Администратор\Desktop\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57338"/>
            <a:ext cx="2447925" cy="383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Прямоугольник 4"/>
          <p:cNvSpPr>
            <a:spLocks noChangeArrowheads="1"/>
          </p:cNvSpPr>
          <p:nvPr/>
        </p:nvSpPr>
        <p:spPr bwMode="auto">
          <a:xfrm>
            <a:off x="2627313" y="2060575"/>
            <a:ext cx="4724400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/>
            <a:r>
              <a:rPr lang="ru-RU" altLang="ru-RU" sz="2400" b="1">
                <a:solidFill>
                  <a:srgbClr val="0070C0"/>
                </a:solidFill>
                <a:latin typeface="Georgia" pitchFamily="18" charset="0"/>
              </a:rPr>
              <a:t>Прошлое и настоящее Егорлыкского района</a:t>
            </a:r>
            <a:r>
              <a:rPr lang="ru-RU" altLang="ru-RU" sz="2400">
                <a:solidFill>
                  <a:srgbClr val="0070C0"/>
                </a:solidFill>
                <a:latin typeface="Georgia" pitchFamily="18" charset="0"/>
              </a:rPr>
              <a:t>.- Егорлыкская: ТОО «Формат», 1980.- 25с.</a:t>
            </a:r>
          </a:p>
          <a:p>
            <a:pPr algn="ctr"/>
            <a:r>
              <a:rPr lang="ru-RU" altLang="ru-RU" sz="2400">
                <a:solidFill>
                  <a:srgbClr val="0070C0"/>
                </a:solidFill>
                <a:latin typeface="Georgia" pitchFamily="18" charset="0"/>
              </a:rPr>
              <a:t>История Егорлыкского района со времени его образования и до 1980 года.</a:t>
            </a:r>
          </a:p>
          <a:p>
            <a:pPr algn="ctr"/>
            <a:endParaRPr lang="ru-RU" altLang="ru-RU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002060"/>
                </a:solidFill>
                <a:latin typeface="Georgia" pitchFamily="18" charset="0"/>
              </a:rPr>
              <a:t>История Егорлыкской</a:t>
            </a:r>
            <a:endParaRPr lang="ru-RU" altLang="ru-RU" smtClean="0"/>
          </a:p>
        </p:txBody>
      </p:sp>
      <p:pic>
        <p:nvPicPr>
          <p:cNvPr id="12291" name="Рисунок 2" descr="F:\DSCN38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13" y="3929063"/>
            <a:ext cx="18002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Рисунок 3" descr="C:\Users\Администратор\Desktop\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55775"/>
            <a:ext cx="2520950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Прямоугольник 4"/>
          <p:cNvSpPr>
            <a:spLocks noChangeArrowheads="1"/>
          </p:cNvSpPr>
          <p:nvPr/>
        </p:nvSpPr>
        <p:spPr bwMode="auto">
          <a:xfrm>
            <a:off x="3132138" y="1916113"/>
            <a:ext cx="56165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/>
            <a:r>
              <a:rPr lang="ru-RU" altLang="ru-RU" sz="3200" b="1">
                <a:solidFill>
                  <a:srgbClr val="0070C0"/>
                </a:solidFill>
                <a:latin typeface="Georgia" pitchFamily="18" charset="0"/>
              </a:rPr>
              <a:t>Егорлыкский район</a:t>
            </a:r>
            <a:r>
              <a:rPr lang="ru-RU" altLang="ru-RU" sz="3200">
                <a:solidFill>
                  <a:srgbClr val="0070C0"/>
                </a:solidFill>
                <a:latin typeface="Georgia" pitchFamily="18" charset="0"/>
              </a:rPr>
              <a:t>.- Ростов н/Д: Ростовское кн. Изд-во, 1984.- 25 с. </a:t>
            </a:r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002060"/>
                </a:solidFill>
                <a:latin typeface="Georgia" pitchFamily="18" charset="0"/>
              </a:rPr>
              <a:t>История Егорлыкской</a:t>
            </a:r>
            <a:endParaRPr lang="ru-RU" altLang="ru-RU" smtClean="0"/>
          </a:p>
        </p:txBody>
      </p:sp>
      <p:pic>
        <p:nvPicPr>
          <p:cNvPr id="13315" name="Рисунок 2" descr="F:\DSCN38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13" y="3929063"/>
            <a:ext cx="18002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Рисунок 3" descr="C:\Users\Администратор\Desktop\1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36700"/>
            <a:ext cx="2735262" cy="333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Прямоугольник 4"/>
          <p:cNvSpPr>
            <a:spLocks noChangeArrowheads="1"/>
          </p:cNvSpPr>
          <p:nvPr/>
        </p:nvSpPr>
        <p:spPr bwMode="auto">
          <a:xfrm>
            <a:off x="3492500" y="1700213"/>
            <a:ext cx="53276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just"/>
            <a:r>
              <a:rPr lang="ru-RU" altLang="ru-RU" sz="2400" b="1">
                <a:solidFill>
                  <a:srgbClr val="0070C0"/>
                </a:solidFill>
                <a:latin typeface="Georgia" pitchFamily="18" charset="0"/>
              </a:rPr>
              <a:t>	Будем помнить.</a:t>
            </a:r>
            <a:r>
              <a:rPr lang="ru-RU" altLang="ru-RU" sz="2400">
                <a:solidFill>
                  <a:srgbClr val="0070C0"/>
                </a:solidFill>
                <a:latin typeface="Georgia" pitchFamily="18" charset="0"/>
              </a:rPr>
              <a:t> Книга Памяти Егорлыкского района Ростовской области. – Ростов н/Д: Альтаир, 2017.- 267с. </a:t>
            </a:r>
          </a:p>
        </p:txBody>
      </p:sp>
      <p:sp>
        <p:nvSpPr>
          <p:cNvPr id="13318" name="Прямоугольник 5"/>
          <p:cNvSpPr>
            <a:spLocks noChangeArrowheads="1"/>
          </p:cNvSpPr>
          <p:nvPr/>
        </p:nvSpPr>
        <p:spPr bwMode="auto">
          <a:xfrm>
            <a:off x="3203575" y="3429000"/>
            <a:ext cx="4148138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just"/>
            <a:r>
              <a:rPr lang="ru-RU" altLang="ru-RU" sz="2000">
                <a:latin typeface="Georgia" pitchFamily="18" charset="0"/>
              </a:rPr>
              <a:t>	</a:t>
            </a:r>
            <a:r>
              <a:rPr lang="ru-RU" altLang="ru-RU" sz="2000">
                <a:solidFill>
                  <a:srgbClr val="002060"/>
                </a:solidFill>
                <a:latin typeface="Georgia" pitchFamily="18" charset="0"/>
              </a:rPr>
              <a:t>Создателям книги удалось, казалось бы, невозможное: почти все имена жителей Егорлыкского района, не вернувшихся с войны, восстановлены и увековечены на страницах издания. Многие жители района смогут узнать о судьбе родных и близких погибших в годы ВОВ.</a:t>
            </a:r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002060"/>
                </a:solidFill>
                <a:latin typeface="Georgia" pitchFamily="18" charset="0"/>
              </a:rPr>
              <a:t>История Егорлыкской</a:t>
            </a:r>
            <a:endParaRPr lang="ru-RU" altLang="ru-RU" smtClean="0"/>
          </a:p>
        </p:txBody>
      </p:sp>
      <p:pic>
        <p:nvPicPr>
          <p:cNvPr id="14339" name="Рисунок 2" descr="F:\DSCN38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13" y="3929063"/>
            <a:ext cx="18002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Рисунок 3" descr="C:\Users\Администратор\Desktop\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28775"/>
            <a:ext cx="24479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Прямоугольник 4"/>
          <p:cNvSpPr>
            <a:spLocks noChangeArrowheads="1"/>
          </p:cNvSpPr>
          <p:nvPr/>
        </p:nvSpPr>
        <p:spPr bwMode="auto">
          <a:xfrm>
            <a:off x="3059113" y="1628775"/>
            <a:ext cx="56896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just"/>
            <a:r>
              <a:rPr lang="ru-RU" altLang="ru-RU" b="1"/>
              <a:t> 	</a:t>
            </a:r>
            <a:r>
              <a:rPr lang="ru-RU" altLang="ru-RU" sz="3600" b="1">
                <a:solidFill>
                  <a:srgbClr val="0070C0"/>
                </a:solidFill>
                <a:latin typeface="Georgia" pitchFamily="18" charset="0"/>
              </a:rPr>
              <a:t>Егорлыкской 190 лет</a:t>
            </a:r>
            <a:r>
              <a:rPr lang="ru-RU" altLang="ru-RU" sz="3600">
                <a:solidFill>
                  <a:srgbClr val="0070C0"/>
                </a:solidFill>
                <a:latin typeface="Georgia" pitchFamily="18" charset="0"/>
              </a:rPr>
              <a:t>. Историко – краеведческие очерки и информационный материал.- Егорлыкская: ТОО «Формат», 1999.- 52 </a:t>
            </a:r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002060"/>
                </a:solidFill>
                <a:latin typeface="Georgia" pitchFamily="18" charset="0"/>
              </a:rPr>
              <a:t>История Егорлыкской</a:t>
            </a:r>
            <a:endParaRPr lang="ru-RU" altLang="ru-RU" smtClean="0"/>
          </a:p>
        </p:txBody>
      </p:sp>
      <p:pic>
        <p:nvPicPr>
          <p:cNvPr id="15363" name="Рисунок 2" descr="F:\DSCN38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13" y="3929063"/>
            <a:ext cx="18002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Рисунок 3" descr="C:\Users\Администратор\Desktop\1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893175" cy="551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002060"/>
                </a:solidFill>
                <a:latin typeface="Georgia" pitchFamily="18" charset="0"/>
              </a:rPr>
              <a:t>История Егорлыкской</a:t>
            </a:r>
            <a:endParaRPr lang="ru-RU" altLang="ru-RU" smtClean="0"/>
          </a:p>
        </p:txBody>
      </p:sp>
      <p:pic>
        <p:nvPicPr>
          <p:cNvPr id="16387" name="Рисунок 2" descr="F:\DSCN38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13" y="3929063"/>
            <a:ext cx="18002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Рисунок 3" descr="C:\Users\Администратор\Desktop\1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8748712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002060"/>
                </a:solidFill>
                <a:latin typeface="Georgia" pitchFamily="18" charset="0"/>
              </a:rPr>
              <a:t>История Егорлыкской</a:t>
            </a:r>
            <a:endParaRPr lang="ru-RU" altLang="ru-RU" smtClean="0"/>
          </a:p>
        </p:txBody>
      </p:sp>
      <p:pic>
        <p:nvPicPr>
          <p:cNvPr id="17411" name="Рисунок 2" descr="F:\DSCN38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13" y="3929063"/>
            <a:ext cx="18002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Рисунок 3" descr="C:\Users\Администратор\Desktop\1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00213"/>
            <a:ext cx="2232025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Прямоугольник 4"/>
          <p:cNvSpPr>
            <a:spLocks noChangeArrowheads="1"/>
          </p:cNvSpPr>
          <p:nvPr/>
        </p:nvSpPr>
        <p:spPr bwMode="auto">
          <a:xfrm>
            <a:off x="2987675" y="1700213"/>
            <a:ext cx="540067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just"/>
            <a:r>
              <a:rPr lang="ru-RU" altLang="ru-RU" b="1"/>
              <a:t>	</a:t>
            </a:r>
            <a:r>
              <a:rPr lang="ru-RU" altLang="ru-RU" sz="2400" b="1">
                <a:solidFill>
                  <a:srgbClr val="0070C0"/>
                </a:solidFill>
                <a:latin typeface="Georgia" pitchFamily="18" charset="0"/>
              </a:rPr>
              <a:t>Украйченко А.А. Егорлыкское краеведениею- </a:t>
            </a:r>
            <a:r>
              <a:rPr lang="ru-RU" altLang="ru-RU" sz="2400">
                <a:solidFill>
                  <a:srgbClr val="0070C0"/>
                </a:solidFill>
                <a:latin typeface="Georgia" pitchFamily="18" charset="0"/>
              </a:rPr>
              <a:t>Егорлыкская: ООО «Формат», 2012.- 88 с</a:t>
            </a:r>
          </a:p>
          <a:p>
            <a:pPr algn="just"/>
            <a:r>
              <a:rPr lang="ru-RU" altLang="ru-RU" sz="2400">
                <a:solidFill>
                  <a:srgbClr val="0070C0"/>
                </a:solidFill>
                <a:latin typeface="Georgia" pitchFamily="18" charset="0"/>
              </a:rPr>
              <a:t>	В брошюре представлен путеводитель по памятникам и памятным местам станицы Егорлыкской.</a:t>
            </a:r>
          </a:p>
          <a:p>
            <a:endParaRPr lang="ru-RU" altLang="ru-RU"/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002060"/>
                </a:solidFill>
                <a:latin typeface="Georgia" pitchFamily="18" charset="0"/>
              </a:rPr>
              <a:t>История Егорлыкской</a:t>
            </a:r>
            <a:endParaRPr lang="ru-RU" altLang="ru-RU" smtClean="0"/>
          </a:p>
        </p:txBody>
      </p:sp>
      <p:pic>
        <p:nvPicPr>
          <p:cNvPr id="18435" name="Рисунок 2" descr="F:\DSCN38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13" y="3929063"/>
            <a:ext cx="18002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Рисунок 3" descr="C:\Users\Администратор\Desktop\1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2160587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Прямоугольник 4"/>
          <p:cNvSpPr>
            <a:spLocks noChangeArrowheads="1"/>
          </p:cNvSpPr>
          <p:nvPr/>
        </p:nvSpPr>
        <p:spPr bwMode="auto">
          <a:xfrm>
            <a:off x="2771775" y="1844675"/>
            <a:ext cx="4392613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just"/>
            <a:r>
              <a:rPr lang="ru-RU" altLang="ru-RU" b="1"/>
              <a:t>	</a:t>
            </a:r>
            <a:r>
              <a:rPr lang="ru-RU" altLang="ru-RU" sz="2400" b="1">
                <a:solidFill>
                  <a:srgbClr val="0070C0"/>
                </a:solidFill>
                <a:latin typeface="Georgia" pitchFamily="18" charset="0"/>
              </a:rPr>
              <a:t>Краткая история Егорлыкской средней школы №1.</a:t>
            </a:r>
            <a:r>
              <a:rPr lang="ru-RU" altLang="ru-RU" sz="2400">
                <a:solidFill>
                  <a:srgbClr val="0070C0"/>
                </a:solidFill>
                <a:latin typeface="Georgia" pitchFamily="18" charset="0"/>
              </a:rPr>
              <a:t> -Егорлыкская, 2005.-86 с.</a:t>
            </a:r>
          </a:p>
          <a:p>
            <a:pPr algn="just"/>
            <a:r>
              <a:rPr lang="ru-RU" altLang="ru-RU" sz="2400">
                <a:solidFill>
                  <a:srgbClr val="0070C0"/>
                </a:solidFill>
                <a:latin typeface="Georgia" pitchFamily="18" charset="0"/>
              </a:rPr>
              <a:t>	В издании, воспроизведена краткая история возникновения станицы Егорлыкской и открытия в ней первого учебного заведения.  Рассказывается об учителях и воспитанниках школы.</a:t>
            </a:r>
          </a:p>
          <a:p>
            <a:pPr algn="just"/>
            <a:endParaRPr lang="ru-RU" altLang="ru-RU" sz="2400">
              <a:solidFill>
                <a:srgbClr val="0070C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002060"/>
                </a:solidFill>
                <a:latin typeface="Georgia" pitchFamily="18" charset="0"/>
              </a:rPr>
              <a:t>История Егорлыкской</a:t>
            </a:r>
            <a:endParaRPr lang="ru-RU" altLang="ru-RU" smtClean="0"/>
          </a:p>
        </p:txBody>
      </p:sp>
      <p:pic>
        <p:nvPicPr>
          <p:cNvPr id="19459" name="Рисунок 2" descr="C:\Users\Администратор\Desktop\1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12875"/>
            <a:ext cx="1838325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Рисунок 3" descr="F:\DSCN38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3573463"/>
            <a:ext cx="18002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1268413"/>
            <a:ext cx="5381625" cy="4802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70C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Нагаев Г. Конструктор Токарев.- </a:t>
            </a:r>
            <a:r>
              <a:rPr lang="ru-RU" sz="3200" dirty="0">
                <a:solidFill>
                  <a:srgbClr val="0070C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М.: Воениздат, 1953.- 205 с.</a:t>
            </a:r>
          </a:p>
          <a:p>
            <a:pPr algn="ctr">
              <a:defRPr/>
            </a:pPr>
            <a:r>
              <a:rPr lang="ru-RU" sz="3200" dirty="0">
                <a:solidFill>
                  <a:srgbClr val="0070C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Книга посвящена жизни и деятельности знаменитого конструктора, уроженца станицы Егорлыкской Токарева Федора Васильевича.</a:t>
            </a:r>
            <a:endParaRPr lang="ru-RU" sz="3200" dirty="0">
              <a:solidFill>
                <a:srgbClr val="0070C0"/>
              </a:solidFill>
              <a:latin typeface="Georgia" pitchFamily="18" charset="0"/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B05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00B05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Станица </a:t>
            </a:r>
            <a:r>
              <a:rPr lang="ru-RU" b="1" dirty="0">
                <a:solidFill>
                  <a:srgbClr val="00B05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воспетая в стихах</a:t>
            </a:r>
            <a:r>
              <a:rPr lang="ru-RU" dirty="0">
                <a:solidFill>
                  <a:srgbClr val="00B050"/>
                </a:solidFill>
                <a:latin typeface="Georgia" pitchFamily="18" charset="0"/>
              </a:rPr>
              <a:t/>
            </a:r>
            <a:br>
              <a:rPr lang="ru-RU" dirty="0">
                <a:solidFill>
                  <a:srgbClr val="00B050"/>
                </a:solidFill>
                <a:latin typeface="Georgia" pitchFamily="18" charset="0"/>
              </a:rPr>
            </a:br>
            <a:endParaRPr lang="ru-RU" dirty="0">
              <a:solidFill>
                <a:srgbClr val="00B050"/>
              </a:solidFill>
              <a:latin typeface="Georgia" pitchFamily="18" charset="0"/>
            </a:endParaRPr>
          </a:p>
        </p:txBody>
      </p:sp>
      <p:pic>
        <p:nvPicPr>
          <p:cNvPr id="3" name="Рисунок 2" descr="C:\Users\Администратор\Desktop\19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2160240" cy="3312368"/>
          </a:xfrm>
          <a:prstGeom prst="rect">
            <a:avLst/>
          </a:prstGeom>
          <a:noFill/>
          <a:ln>
            <a:noFill/>
          </a:ln>
          <a:scene3d>
            <a:camera prst="isometricRightUp"/>
            <a:lightRig rig="threePt" dir="t"/>
          </a:scene3d>
        </p:spPr>
      </p:pic>
      <p:pic>
        <p:nvPicPr>
          <p:cNvPr id="4" name="Рисунок 3" descr="C:\Users\Администратор\Desktop\20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074" y="1910327"/>
            <a:ext cx="2667739" cy="3312367"/>
          </a:xfrm>
          <a:prstGeom prst="rect">
            <a:avLst/>
          </a:prstGeom>
          <a:noFill/>
          <a:ln>
            <a:noFill/>
          </a:ln>
          <a:scene3d>
            <a:camera prst="isometricLeftDown"/>
            <a:lightRig rig="threePt" dir="t"/>
          </a:scene3d>
        </p:spPr>
      </p:pic>
      <p:pic>
        <p:nvPicPr>
          <p:cNvPr id="20485" name="Рисунок 4" descr="C:\Users\Администратор\Desktop\25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773238"/>
            <a:ext cx="3851275" cy="391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3635375" y="549275"/>
            <a:ext cx="5040313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/>
            <a:r>
              <a:rPr lang="ru-RU" altLang="ru-RU" sz="2800" b="1" i="1">
                <a:solidFill>
                  <a:srgbClr val="002060"/>
                </a:solidFill>
                <a:latin typeface="Georgia" pitchFamily="18" charset="0"/>
              </a:rPr>
              <a:t>Степи задонские, дикие,</a:t>
            </a:r>
            <a:endParaRPr lang="ru-RU" altLang="ru-RU" sz="2800" b="1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altLang="ru-RU" sz="2800" b="1" i="1">
                <a:solidFill>
                  <a:srgbClr val="002060"/>
                </a:solidFill>
                <a:latin typeface="Georgia" pitchFamily="18" charset="0"/>
              </a:rPr>
              <a:t>Храп лошадей да ковыль,</a:t>
            </a:r>
            <a:endParaRPr lang="ru-RU" altLang="ru-RU" sz="2800" b="1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altLang="ru-RU" sz="2800" b="1" i="1">
                <a:solidFill>
                  <a:srgbClr val="002060"/>
                </a:solidFill>
                <a:latin typeface="Georgia" pitchFamily="18" charset="0"/>
              </a:rPr>
              <a:t>Солнце из бронзы отлитое,</a:t>
            </a:r>
            <a:endParaRPr lang="ru-RU" altLang="ru-RU" sz="2800" b="1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altLang="ru-RU" sz="2800" b="1" i="1">
                <a:solidFill>
                  <a:srgbClr val="002060"/>
                </a:solidFill>
                <a:latin typeface="Georgia" pitchFamily="18" charset="0"/>
              </a:rPr>
              <a:t>В воздухе пепел да пыль.</a:t>
            </a:r>
            <a:endParaRPr lang="ru-RU" altLang="ru-RU" sz="2800" b="1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altLang="ru-RU" sz="2800" b="1" i="1">
                <a:solidFill>
                  <a:srgbClr val="002060"/>
                </a:solidFill>
                <a:latin typeface="Georgia" pitchFamily="18" charset="0"/>
              </a:rPr>
              <a:t>В южные дали раздольные</a:t>
            </a:r>
            <a:endParaRPr lang="ru-RU" altLang="ru-RU" sz="2800" b="1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altLang="ru-RU" sz="2800" b="1" i="1">
                <a:solidFill>
                  <a:srgbClr val="002060"/>
                </a:solidFill>
                <a:latin typeface="Georgia" pitchFamily="18" charset="0"/>
              </a:rPr>
              <a:t>Люди России пришли, </a:t>
            </a:r>
            <a:endParaRPr lang="ru-RU" altLang="ru-RU" sz="2800" b="1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altLang="ru-RU" sz="2800" b="1" i="1">
                <a:solidFill>
                  <a:srgbClr val="002060"/>
                </a:solidFill>
                <a:latin typeface="Georgia" pitchFamily="18" charset="0"/>
              </a:rPr>
              <a:t>Нашу станицу построили,</a:t>
            </a:r>
            <a:endParaRPr lang="ru-RU" altLang="ru-RU" sz="2800" b="1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altLang="ru-RU" sz="2800" b="1" i="1">
                <a:solidFill>
                  <a:srgbClr val="002060"/>
                </a:solidFill>
                <a:latin typeface="Georgia" pitchFamily="18" charset="0"/>
              </a:rPr>
              <a:t>Такт на Кавказ провели.</a:t>
            </a:r>
            <a:endParaRPr lang="ru-RU" altLang="ru-RU" sz="2800" b="1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altLang="ru-RU" sz="2800" b="1">
                <a:solidFill>
                  <a:srgbClr val="002060"/>
                </a:solidFill>
                <a:latin typeface="Georgia" pitchFamily="18" charset="0"/>
              </a:rPr>
              <a:t>В. Уткин</a:t>
            </a:r>
          </a:p>
        </p:txBody>
      </p:sp>
      <p:pic>
        <p:nvPicPr>
          <p:cNvPr id="3075" name="Рисунок 4" descr="F:\DSCN388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3455987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B05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00B05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Станица воспетая в стихах</a:t>
            </a:r>
            <a:r>
              <a:rPr lang="ru-RU" dirty="0" smtClean="0">
                <a:solidFill>
                  <a:srgbClr val="00B050"/>
                </a:solidFill>
                <a:latin typeface="Georgia" pitchFamily="18" charset="0"/>
              </a:rPr>
              <a:t/>
            </a:r>
            <a:br>
              <a:rPr lang="ru-RU" dirty="0" smtClean="0">
                <a:solidFill>
                  <a:srgbClr val="00B050"/>
                </a:solidFill>
                <a:latin typeface="Georgia" pitchFamily="18" charset="0"/>
              </a:rPr>
            </a:br>
            <a:endParaRPr lang="ru-RU" dirty="0"/>
          </a:p>
        </p:txBody>
      </p:sp>
      <p:pic>
        <p:nvPicPr>
          <p:cNvPr id="3" name="Рисунок 2" descr="C:\Users\Администратор\Desktop\18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72932"/>
            <a:ext cx="3096344" cy="4148356"/>
          </a:xfrm>
          <a:prstGeom prst="rect">
            <a:avLst/>
          </a:prstGeom>
          <a:noFill/>
          <a:ln>
            <a:noFill/>
          </a:ln>
          <a:scene3d>
            <a:camera prst="isometricOffAxis1Right"/>
            <a:lightRig rig="threePt" dir="t"/>
          </a:scene3d>
        </p:spPr>
      </p:pic>
      <p:pic>
        <p:nvPicPr>
          <p:cNvPr id="21508" name="Рисунок 3" descr="C:\Users\Администратор\Desktop\2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38" y="1782763"/>
            <a:ext cx="5940425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B05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Станица воспетая в стихах</a:t>
            </a:r>
            <a:endParaRPr lang="ru-RU" dirty="0"/>
          </a:p>
        </p:txBody>
      </p:sp>
      <p:pic>
        <p:nvPicPr>
          <p:cNvPr id="3" name="Рисунок 2" descr="C:\Users\Администратор\Desktop\24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3"/>
            <a:ext cx="3024336" cy="4649713"/>
          </a:xfrm>
          <a:prstGeom prst="rect">
            <a:avLst/>
          </a:prstGeom>
          <a:noFill/>
          <a:ln>
            <a:noFill/>
          </a:ln>
          <a:scene3d>
            <a:camera prst="isometricOffAxis2Left"/>
            <a:lightRig rig="threePt" dir="t"/>
          </a:scene3d>
        </p:spPr>
      </p:pic>
      <p:pic>
        <p:nvPicPr>
          <p:cNvPr id="22532" name="Рисунок 4" descr="C:\Users\Администратор\Desktop\2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804988"/>
            <a:ext cx="5435600" cy="432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2" descr="C:\Users\Администратор\AppData\Local\Microsoft\Windows\Temporary Internet Files\Content.Word\DSCN38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60350"/>
            <a:ext cx="9036050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18487" cy="12287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cap="all" dirty="0" smtClean="0">
                <a:latin typeface="Georgia" pitchFamily="18" charset="0"/>
              </a:rPr>
              <a:t/>
            </a:r>
            <a:br>
              <a:rPr lang="ru-RU" sz="2800" b="1" cap="all" dirty="0" smtClean="0">
                <a:latin typeface="Georgia" pitchFamily="18" charset="0"/>
              </a:rPr>
            </a:br>
            <a:r>
              <a:rPr lang="ru-RU" sz="2800" b="1" cap="all" dirty="0" smtClean="0">
                <a:solidFill>
                  <a:srgbClr val="FF0000"/>
                </a:solidFill>
                <a:latin typeface="Georgia" pitchFamily="18" charset="0"/>
              </a:rPr>
              <a:t>ИСТОРИЯ </a:t>
            </a:r>
            <a:r>
              <a:rPr lang="ru-RU" sz="2800" b="1" cap="all" dirty="0">
                <a:solidFill>
                  <a:srgbClr val="FF0000"/>
                </a:solidFill>
                <a:latin typeface="Georgia" pitchFamily="18" charset="0"/>
              </a:rPr>
              <a:t>СТАНИЦЫ ЕГОРЛЫКСКОЙ ОБЛАСТИ ВОЙСКА </a:t>
            </a:r>
            <a:r>
              <a:rPr lang="ru-RU" sz="2800" b="1" cap="all" dirty="0" smtClean="0">
                <a:solidFill>
                  <a:srgbClr val="FF0000"/>
                </a:solidFill>
                <a:latin typeface="Georgia" pitchFamily="18" charset="0"/>
              </a:rPr>
              <a:t>ДОНСКОГО</a:t>
            </a:r>
            <a:br>
              <a:rPr lang="ru-RU" sz="2800" b="1" cap="all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800" b="1" cap="all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2800" b="1" cap="all" dirty="0">
                <a:solidFill>
                  <a:srgbClr val="FF0000"/>
                </a:solidFill>
                <a:latin typeface="Georgia" pitchFamily="18" charset="0"/>
              </a:rPr>
              <a:t>НА ОСНОВЕ АРХИВНЫХ ДАННЫХ</a:t>
            </a:r>
            <a:r>
              <a:rPr lang="ru-RU" sz="2800" dirty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Georgia" pitchFamily="18" charset="0"/>
              </a:rPr>
            </a:br>
            <a:endParaRPr lang="zh-CN" altLang="en-US" sz="2800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ru-RU" sz="2000" dirty="0" smtClean="0">
                <a:latin typeface="Georgia" pitchFamily="18" charset="0"/>
              </a:rPr>
              <a:t>	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Станица </a:t>
            </a:r>
            <a:r>
              <a:rPr lang="ru-RU" sz="2400" b="1" dirty="0">
                <a:solidFill>
                  <a:srgbClr val="002060"/>
                </a:solidFill>
                <a:latin typeface="Georgia" pitchFamily="18" charset="0"/>
              </a:rPr>
              <a:t>Егорлыкская, как и </a:t>
            </a:r>
            <a:r>
              <a:rPr lang="ru-RU" sz="2400" b="1" dirty="0" err="1">
                <a:solidFill>
                  <a:srgbClr val="002060"/>
                </a:solidFill>
                <a:latin typeface="Georgia" pitchFamily="18" charset="0"/>
              </a:rPr>
              <a:t>Ольгинская</a:t>
            </a:r>
            <a:r>
              <a:rPr lang="ru-RU" sz="2400" b="1" dirty="0">
                <a:solidFill>
                  <a:srgbClr val="002060"/>
                </a:solidFill>
                <a:latin typeface="Georgia" pitchFamily="18" charset="0"/>
              </a:rPr>
              <a:t> (</a:t>
            </a:r>
            <a:r>
              <a:rPr lang="ru-RU" sz="2400" b="1" dirty="0" err="1">
                <a:solidFill>
                  <a:srgbClr val="002060"/>
                </a:solidFill>
                <a:latin typeface="Georgia" pitchFamily="18" charset="0"/>
              </a:rPr>
              <a:t>Махинская</a:t>
            </a:r>
            <a:r>
              <a:rPr lang="ru-RU" sz="2400" b="1" dirty="0">
                <a:solidFill>
                  <a:srgbClr val="002060"/>
                </a:solidFill>
                <a:latin typeface="Georgia" pitchFamily="18" charset="0"/>
              </a:rPr>
              <a:t> прежде), Мечетинская и </a:t>
            </a:r>
            <a:r>
              <a:rPr lang="ru-RU" sz="2400" b="1" dirty="0" err="1">
                <a:solidFill>
                  <a:srgbClr val="002060"/>
                </a:solidFill>
                <a:latin typeface="Georgia" pitchFamily="18" charset="0"/>
              </a:rPr>
              <a:t>Кагальницкая</a:t>
            </a:r>
            <a:r>
              <a:rPr lang="ru-RU" sz="2400" b="1" dirty="0">
                <a:solidFill>
                  <a:srgbClr val="002060"/>
                </a:solidFill>
                <a:latin typeface="Georgia" pitchFamily="18" charset="0"/>
              </a:rPr>
              <a:t>, расположена вдоль Кавказского тракта, обеспечивавшего возможность передвижения войск на Кавказскую линию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.</a:t>
            </a:r>
          </a:p>
          <a:p>
            <a:pPr marL="0" indent="0" algn="just">
              <a:buFontTx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	Для </a:t>
            </a:r>
            <a:r>
              <a:rPr lang="ru-RU" sz="2400" b="1" dirty="0">
                <a:solidFill>
                  <a:srgbClr val="002060"/>
                </a:solidFill>
                <a:latin typeface="Georgia" pitchFamily="18" charset="0"/>
              </a:rPr>
              <a:t>переселения были выбраны казаки из Нижне-</a:t>
            </a:r>
            <a:r>
              <a:rPr lang="ru-RU" sz="2400" b="1" dirty="0" err="1">
                <a:solidFill>
                  <a:srgbClr val="002060"/>
                </a:solidFill>
                <a:latin typeface="Georgia" pitchFamily="18" charset="0"/>
              </a:rPr>
              <a:t>Чирской</a:t>
            </a:r>
            <a:r>
              <a:rPr lang="ru-RU" sz="2400" b="1" dirty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Georgia" pitchFamily="18" charset="0"/>
              </a:rPr>
              <a:t>Качалинской</a:t>
            </a:r>
            <a:r>
              <a:rPr lang="ru-RU" sz="2400" b="1" dirty="0">
                <a:solidFill>
                  <a:srgbClr val="002060"/>
                </a:solidFill>
                <a:latin typeface="Georgia" pitchFamily="18" charset="0"/>
              </a:rPr>
              <a:t>, Филипповской, </a:t>
            </a:r>
            <a:r>
              <a:rPr lang="ru-RU" sz="2400" b="1" dirty="0" err="1">
                <a:solidFill>
                  <a:srgbClr val="002060"/>
                </a:solidFill>
                <a:latin typeface="Georgia" pitchFamily="18" charset="0"/>
              </a:rPr>
              <a:t>Иловлинской</a:t>
            </a:r>
            <a:r>
              <a:rPr lang="ru-RU" sz="2400" b="1" dirty="0">
                <a:solidFill>
                  <a:srgbClr val="002060"/>
                </a:solidFill>
                <a:latin typeface="Georgia" pitchFamily="18" charset="0"/>
              </a:rPr>
              <a:t>, Березовской и Луганской станиц, жители которых наиболее остро ощущали недостаток земли. Среди них были проведены жеребьевки и казаки, вытянувшие «черный шар», обязаны были со всем семейством выехать за Дон. Они-то и составили первое население станицы Егорлыкской. </a:t>
            </a:r>
          </a:p>
          <a:p>
            <a:pPr eaLnBrk="1" hangingPunct="1">
              <a:defRPr/>
            </a:pPr>
            <a:endParaRPr lang="zh-CN" altLang="en-US" dirty="0" smtClean="0"/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002060"/>
                </a:solidFill>
                <a:latin typeface="Georgia" pitchFamily="18" charset="0"/>
              </a:rPr>
              <a:t>История Егорлыкской</a:t>
            </a:r>
          </a:p>
        </p:txBody>
      </p:sp>
      <p:pic>
        <p:nvPicPr>
          <p:cNvPr id="5123" name="Рисунок 6" descr="C:\Users\Администратор\Desktop\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23963"/>
            <a:ext cx="160337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86000" y="1444625"/>
            <a:ext cx="6462713" cy="48926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rgbClr val="0070C0"/>
                </a:solidFill>
                <a:latin typeface="Georgia" pitchFamily="18" charset="0"/>
              </a:rPr>
              <a:t>	</a:t>
            </a:r>
            <a:r>
              <a:rPr lang="ru-RU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Наш край в далеком прошлом.</a:t>
            </a:r>
            <a: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Историко-документальная хроника </a:t>
            </a:r>
            <a:r>
              <a:rPr lang="ru-RU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Егорлыкского</a:t>
            </a:r>
            <a: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района Ростовской области. Ч.1. .- Ростов н/д, 1989.- 62с.</a:t>
            </a:r>
          </a:p>
          <a:p>
            <a:pPr algn="just">
              <a:defRPr/>
            </a:pPr>
            <a: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	В первой главе издания дается краткое освещение исторического прошлого </a:t>
            </a:r>
            <a:r>
              <a:rPr lang="ru-RU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Подонья</a:t>
            </a:r>
            <a: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– Приазовья с древнейших времен до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XVII</a:t>
            </a:r>
            <a: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 столетия. Во второй главе исследуются условия и характер миграционных процессов, приведших к образованию станицы Егорлыкской. В третьей главе дан анализ развития социальных отношений</a:t>
            </a:r>
            <a:r>
              <a:rPr lang="ru-RU" sz="2000" dirty="0">
                <a:solidFill>
                  <a:srgbClr val="0070C0"/>
                </a:solidFill>
                <a:latin typeface="Georgia" pitchFamily="18" charset="0"/>
              </a:rPr>
              <a:t>.</a:t>
            </a:r>
          </a:p>
        </p:txBody>
      </p:sp>
      <p:pic>
        <p:nvPicPr>
          <p:cNvPr id="5125" name="Рисунок 9" descr="F:\DSCN38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3929063"/>
            <a:ext cx="18002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002060"/>
                </a:solidFill>
                <a:latin typeface="Georgia" pitchFamily="18" charset="0"/>
              </a:rPr>
              <a:t>История Егорлыкской</a:t>
            </a:r>
            <a:endParaRPr lang="ru-RU" altLang="ru-RU" smtClean="0"/>
          </a:p>
        </p:txBody>
      </p:sp>
      <p:pic>
        <p:nvPicPr>
          <p:cNvPr id="6147" name="Рисунок 3" descr="F:\DSCN38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13" y="3929063"/>
            <a:ext cx="18002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Объект 4" descr="C:\Users\Администратор\Desktop\2.jpe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341438"/>
            <a:ext cx="1617662" cy="2260600"/>
          </a:xfrm>
        </p:spPr>
      </p:pic>
      <p:sp>
        <p:nvSpPr>
          <p:cNvPr id="6149" name="Прямоугольник 5"/>
          <p:cNvSpPr>
            <a:spLocks noChangeArrowheads="1"/>
          </p:cNvSpPr>
          <p:nvPr/>
        </p:nvSpPr>
        <p:spPr bwMode="auto">
          <a:xfrm>
            <a:off x="2286000" y="2413000"/>
            <a:ext cx="480695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/>
            <a:r>
              <a:rPr lang="ru-RU" altLang="ru-RU" sz="2400" b="1">
                <a:solidFill>
                  <a:srgbClr val="0070C0"/>
                </a:solidFill>
                <a:latin typeface="Georgia" pitchFamily="18" charset="0"/>
              </a:rPr>
              <a:t>	Первая мировая война 1914-1917 г.г. Великая Октябрьская Социалистическая революция и гражданская война. 1917-1922 г.г</a:t>
            </a:r>
            <a:r>
              <a:rPr lang="ru-RU" altLang="ru-RU" sz="2400">
                <a:solidFill>
                  <a:srgbClr val="0070C0"/>
                </a:solidFill>
                <a:latin typeface="Georgia" pitchFamily="18" charset="0"/>
              </a:rPr>
              <a:t>. - Историко-документальная хроника Егорлыкского района Ростовской области. Ч.2. .- Ростов н/д, 1989.- 112с.</a:t>
            </a:r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002060"/>
                </a:solidFill>
                <a:latin typeface="Georgia" pitchFamily="18" charset="0"/>
              </a:rPr>
              <a:t>История Егорлыкской</a:t>
            </a:r>
            <a:endParaRPr lang="zh-CN" altLang="en-US" smtClean="0"/>
          </a:p>
        </p:txBody>
      </p:sp>
      <p:pic>
        <p:nvPicPr>
          <p:cNvPr id="7171" name="Рисунок 3" descr="F:\DSCN38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700" y="1125538"/>
            <a:ext cx="18002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Рисунок 4" descr="C:\Users\Администратор\Desktop\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39863"/>
            <a:ext cx="1682750" cy="229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Прямоугольник 2"/>
          <p:cNvSpPr>
            <a:spLocks noChangeArrowheads="1"/>
          </p:cNvSpPr>
          <p:nvPr/>
        </p:nvSpPr>
        <p:spPr bwMode="auto">
          <a:xfrm>
            <a:off x="2411413" y="1439863"/>
            <a:ext cx="482441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/>
            <a:r>
              <a:rPr lang="ru-RU" altLang="ru-RU" sz="3200" b="1">
                <a:solidFill>
                  <a:srgbClr val="0070C0"/>
                </a:solidFill>
                <a:latin typeface="Georgia" pitchFamily="18" charset="0"/>
              </a:rPr>
              <a:t>К 50-летию Победы над фашистской Германией</a:t>
            </a:r>
            <a:r>
              <a:rPr lang="ru-RU" altLang="ru-RU" sz="3200">
                <a:solidFill>
                  <a:srgbClr val="0070C0"/>
                </a:solidFill>
                <a:latin typeface="Georgia" pitchFamily="18" charset="0"/>
              </a:rPr>
              <a:t>. Историко-документальная хроника Егорлыкского района Ростовской области. Ч.3. .- Ростов н/д, 1989.- 59 с.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002060"/>
                </a:solidFill>
                <a:latin typeface="Georgia" pitchFamily="18" charset="0"/>
              </a:rPr>
              <a:t>История Егорлыкской</a:t>
            </a:r>
            <a:endParaRPr lang="ru-RU" altLang="ru-RU" smtClean="0"/>
          </a:p>
        </p:txBody>
      </p:sp>
      <p:pic>
        <p:nvPicPr>
          <p:cNvPr id="8195" name="Рисунок 3" descr="F:\DSCN38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13" y="3929063"/>
            <a:ext cx="18002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Рисунок 4" descr="C:\Users\Администратор\Desktop\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1617662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Прямоугольник 5"/>
          <p:cNvSpPr>
            <a:spLocks noChangeArrowheads="1"/>
          </p:cNvSpPr>
          <p:nvPr/>
        </p:nvSpPr>
        <p:spPr bwMode="auto">
          <a:xfrm>
            <a:off x="2195513" y="1412875"/>
            <a:ext cx="51562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/>
            <a:r>
              <a:rPr lang="ru-RU" altLang="ru-RU" sz="2400" b="1">
                <a:solidFill>
                  <a:srgbClr val="0070C0"/>
                </a:solidFill>
                <a:latin typeface="Georgia" pitchFamily="18" charset="0"/>
              </a:rPr>
              <a:t>«Народ – герой, покрывший себя неувядаемой боевой славой, тесно сплотился вокруг партии и в годы послевоенного восстановления вновь проявил свои замечательные качества – стойкость, самоотверженность, трудолюбие».</a:t>
            </a:r>
            <a:r>
              <a:rPr lang="ru-RU" altLang="ru-RU" sz="2400">
                <a:solidFill>
                  <a:srgbClr val="0070C0"/>
                </a:solidFill>
                <a:latin typeface="Georgia" pitchFamily="18" charset="0"/>
              </a:rPr>
              <a:t> Историко-документальная хроника Егорлыкского района Ростовской области. Ч.4. .- Ростов н/д, 1994.- 126с.</a:t>
            </a:r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002060"/>
                </a:solidFill>
                <a:latin typeface="Georgia" pitchFamily="18" charset="0"/>
              </a:rPr>
              <a:t>История Егорлыкской</a:t>
            </a:r>
            <a:endParaRPr lang="zh-CN" altLang="en-US" smtClean="0"/>
          </a:p>
        </p:txBody>
      </p:sp>
      <p:pic>
        <p:nvPicPr>
          <p:cNvPr id="9219" name="Рисунок 3" descr="F:\DSCN38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13" y="3929063"/>
            <a:ext cx="18002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Рисунок 4" descr="C:\Users\Администратор\Desktop\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54188"/>
            <a:ext cx="17272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Прямоугольник 2"/>
          <p:cNvSpPr>
            <a:spLocks noChangeArrowheads="1"/>
          </p:cNvSpPr>
          <p:nvPr/>
        </p:nvSpPr>
        <p:spPr bwMode="auto">
          <a:xfrm>
            <a:off x="2916238" y="1557338"/>
            <a:ext cx="443547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/>
            <a:r>
              <a:rPr lang="ru-RU" altLang="ru-RU" sz="2800" b="1">
                <a:solidFill>
                  <a:srgbClr val="0070C0"/>
                </a:solidFill>
                <a:latin typeface="Georgia" pitchFamily="18" charset="0"/>
              </a:rPr>
              <a:t>Минута молчания</a:t>
            </a:r>
            <a:r>
              <a:rPr lang="ru-RU" altLang="ru-RU" sz="2800">
                <a:solidFill>
                  <a:srgbClr val="0070C0"/>
                </a:solidFill>
                <a:latin typeface="Georgia" pitchFamily="18" charset="0"/>
              </a:rPr>
              <a:t>.- Зерноград: ТОО Зерноградская типография, 1999. 124с.</a:t>
            </a:r>
          </a:p>
          <a:p>
            <a:pPr algn="ctr"/>
            <a:r>
              <a:rPr lang="ru-RU" altLang="ru-RU" sz="2800">
                <a:solidFill>
                  <a:srgbClr val="0070C0"/>
                </a:solidFill>
                <a:latin typeface="Georgia" pitchFamily="18" charset="0"/>
              </a:rPr>
              <a:t>Посвящена павшим, егорлычанам в Великой Отечественной войне.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002060"/>
                </a:solidFill>
                <a:latin typeface="Georgia" pitchFamily="18" charset="0"/>
              </a:rPr>
              <a:t>История Егорлыкской</a:t>
            </a:r>
            <a:endParaRPr lang="zh-CN" altLang="en-US" smtClean="0"/>
          </a:p>
        </p:txBody>
      </p:sp>
      <p:pic>
        <p:nvPicPr>
          <p:cNvPr id="10243" name="Рисунок 3" descr="F:\DSCN38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13" y="3929063"/>
            <a:ext cx="18002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Рисунок 4" descr="C:\Users\Администратор\Desktop\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00213"/>
            <a:ext cx="2160587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Прямоугольник 2"/>
          <p:cNvSpPr>
            <a:spLocks noChangeArrowheads="1"/>
          </p:cNvSpPr>
          <p:nvPr/>
        </p:nvSpPr>
        <p:spPr bwMode="auto">
          <a:xfrm>
            <a:off x="2555875" y="1700213"/>
            <a:ext cx="5256213" cy="31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just"/>
            <a:r>
              <a:rPr lang="ru-RU" altLang="ru-RU" sz="2800" b="1" u="sng">
                <a:solidFill>
                  <a:srgbClr val="0070C0"/>
                </a:solidFill>
                <a:latin typeface="Georgia" pitchFamily="18" charset="0"/>
              </a:rPr>
              <a:t>	Во имя Победы</a:t>
            </a:r>
            <a:r>
              <a:rPr lang="ru-RU" altLang="ru-RU" sz="2800" u="sng">
                <a:solidFill>
                  <a:srgbClr val="0070C0"/>
                </a:solidFill>
                <a:latin typeface="Georgia" pitchFamily="18" charset="0"/>
              </a:rPr>
              <a:t>. - Егорлыкская: ТОО «Формат», 1999.-100 с.</a:t>
            </a:r>
          </a:p>
          <a:p>
            <a:pPr algn="just"/>
            <a:r>
              <a:rPr lang="ru-RU" altLang="ru-RU" sz="2800">
                <a:solidFill>
                  <a:srgbClr val="0070C0"/>
                </a:solidFill>
                <a:latin typeface="Georgia" pitchFamily="18" charset="0"/>
              </a:rPr>
              <a:t>	Книга состоит из двух частей: «Победители» и «Труженики тылы»</a:t>
            </a:r>
          </a:p>
          <a:p>
            <a:pPr algn="just"/>
            <a:endParaRPr lang="ru-RU" altLang="ru-RU" sz="2800">
              <a:solidFill>
                <a:srgbClr val="0070C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PMingLiU"/>
        <a:cs typeface=""/>
      </a:majorFont>
      <a:minorFont>
        <a:latin typeface="Arial"/>
        <a:ea typeface="PMingLiU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PMingLiU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PMingLiU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107</TotalTime>
  <Words>285</Words>
  <Application>Microsoft Office PowerPoint</Application>
  <PresentationFormat>Экран (4:3)</PresentationFormat>
  <Paragraphs>60</Paragraphs>
  <Slides>22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PMingLiU</vt:lpstr>
      <vt:lpstr>Georgia</vt:lpstr>
      <vt:lpstr>預設簡報設計</vt:lpstr>
      <vt:lpstr>«И С ГОРДОСТЬ СКАЖУ РОДНОМУ КРАЮ, ЛЮБЛЮ И ЗНАЮ, ЗНАЮ И ЛЮБЛЮ» </vt:lpstr>
      <vt:lpstr>Презентация PowerPoint</vt:lpstr>
      <vt:lpstr> ИСТОРИЯ СТАНИЦЫ ЕГОРЛЫКСКОЙ ОБЛАСТИ ВОЙСКА ДОНСКОГО  НА ОСНОВЕ АРХИВНЫХ ДАННЫХ </vt:lpstr>
      <vt:lpstr>История Егорлыкской</vt:lpstr>
      <vt:lpstr>История Егорлыкской</vt:lpstr>
      <vt:lpstr>История Егорлыкской</vt:lpstr>
      <vt:lpstr>История Егорлыкской</vt:lpstr>
      <vt:lpstr>История Егорлыкской</vt:lpstr>
      <vt:lpstr>История Егорлыкской</vt:lpstr>
      <vt:lpstr>История Егорлыкской</vt:lpstr>
      <vt:lpstr>История Егорлыкской</vt:lpstr>
      <vt:lpstr>История Егорлыкской</vt:lpstr>
      <vt:lpstr>История Егорлыкской</vt:lpstr>
      <vt:lpstr>История Егорлыкской</vt:lpstr>
      <vt:lpstr>История Егорлыкской</vt:lpstr>
      <vt:lpstr>История Егорлыкской</vt:lpstr>
      <vt:lpstr>История Егорлыкской</vt:lpstr>
      <vt:lpstr>История Егорлыкской</vt:lpstr>
      <vt:lpstr> Станица воспетая в стихах </vt:lpstr>
      <vt:lpstr> Станица воспетая в стихах </vt:lpstr>
      <vt:lpstr>Станица воспетая в стихах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16</cp:revision>
  <dcterms:created xsi:type="dcterms:W3CDTF">2009-03-18T10:11:32Z</dcterms:created>
  <dcterms:modified xsi:type="dcterms:W3CDTF">2019-08-08T19:18:04Z</dcterms:modified>
</cp:coreProperties>
</file>