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9" r:id="rId12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81" d="100"/>
          <a:sy n="81" d="100"/>
        </p:scale>
        <p:origin x="-114" y="-72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57700" cy="914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827713" y="0"/>
            <a:ext cx="4457700" cy="914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52C88-2E68-4B13-8C77-5861DD7CF995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952500" y="1371600"/>
            <a:ext cx="12192000" cy="6858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28700" y="8686800"/>
            <a:ext cx="8229600" cy="8229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7370425"/>
            <a:ext cx="4457700" cy="914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827713" y="17370425"/>
            <a:ext cx="4457700" cy="914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8B0B7-63D5-47D5-939E-B5D558781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103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756644" algn="l"/>
                <a:tab pos="1515974" algn="l"/>
                <a:tab pos="2275300" algn="l"/>
                <a:tab pos="3034629" algn="l"/>
                <a:tab pos="3793955" algn="l"/>
                <a:tab pos="4553285" algn="l"/>
                <a:tab pos="5312611" algn="l"/>
                <a:tab pos="6071941" algn="l"/>
                <a:tab pos="6831267" algn="l"/>
                <a:tab pos="7590595" algn="l"/>
                <a:tab pos="8349922" algn="l"/>
                <a:tab pos="9109250" algn="l"/>
                <a:tab pos="9868578" algn="l"/>
                <a:tab pos="10627906" algn="l"/>
                <a:tab pos="11387234" algn="l"/>
                <a:tab pos="12146562" algn="l"/>
                <a:tab pos="12905890" algn="l"/>
                <a:tab pos="13665217" algn="l"/>
                <a:tab pos="14424545" algn="l"/>
                <a:tab pos="1518387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756644" algn="l"/>
                <a:tab pos="1515974" algn="l"/>
                <a:tab pos="2275300" algn="l"/>
                <a:tab pos="3034629" algn="l"/>
                <a:tab pos="3793955" algn="l"/>
                <a:tab pos="4553285" algn="l"/>
                <a:tab pos="5312611" algn="l"/>
                <a:tab pos="6071941" algn="l"/>
                <a:tab pos="6831267" algn="l"/>
                <a:tab pos="7590595" algn="l"/>
                <a:tab pos="8349922" algn="l"/>
                <a:tab pos="9109250" algn="l"/>
                <a:tab pos="9868578" algn="l"/>
                <a:tab pos="10627906" algn="l"/>
                <a:tab pos="11387234" algn="l"/>
                <a:tab pos="12146562" algn="l"/>
                <a:tab pos="12905890" algn="l"/>
                <a:tab pos="13665217" algn="l"/>
                <a:tab pos="14424545" algn="l"/>
                <a:tab pos="1518387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756644" algn="l"/>
                <a:tab pos="1515974" algn="l"/>
                <a:tab pos="2275300" algn="l"/>
                <a:tab pos="3034629" algn="l"/>
                <a:tab pos="3793955" algn="l"/>
                <a:tab pos="4553285" algn="l"/>
                <a:tab pos="5312611" algn="l"/>
                <a:tab pos="6071941" algn="l"/>
                <a:tab pos="6831267" algn="l"/>
                <a:tab pos="7590595" algn="l"/>
                <a:tab pos="8349922" algn="l"/>
                <a:tab pos="9109250" algn="l"/>
                <a:tab pos="9868578" algn="l"/>
                <a:tab pos="10627906" algn="l"/>
                <a:tab pos="11387234" algn="l"/>
                <a:tab pos="12146562" algn="l"/>
                <a:tab pos="12905890" algn="l"/>
                <a:tab pos="13665217" algn="l"/>
                <a:tab pos="14424545" algn="l"/>
                <a:tab pos="1518387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756644" algn="l"/>
                <a:tab pos="1515974" algn="l"/>
                <a:tab pos="2275300" algn="l"/>
                <a:tab pos="3034629" algn="l"/>
                <a:tab pos="3793955" algn="l"/>
                <a:tab pos="4553285" algn="l"/>
                <a:tab pos="5312611" algn="l"/>
                <a:tab pos="6071941" algn="l"/>
                <a:tab pos="6831267" algn="l"/>
                <a:tab pos="7590595" algn="l"/>
                <a:tab pos="8349922" algn="l"/>
                <a:tab pos="9109250" algn="l"/>
                <a:tab pos="9868578" algn="l"/>
                <a:tab pos="10627906" algn="l"/>
                <a:tab pos="11387234" algn="l"/>
                <a:tab pos="12146562" algn="l"/>
                <a:tab pos="12905890" algn="l"/>
                <a:tab pos="13665217" algn="l"/>
                <a:tab pos="14424545" algn="l"/>
                <a:tab pos="1518387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756644" algn="l"/>
                <a:tab pos="1515974" algn="l"/>
                <a:tab pos="2275300" algn="l"/>
                <a:tab pos="3034629" algn="l"/>
                <a:tab pos="3793955" algn="l"/>
                <a:tab pos="4553285" algn="l"/>
                <a:tab pos="5312611" algn="l"/>
                <a:tab pos="6071941" algn="l"/>
                <a:tab pos="6831267" algn="l"/>
                <a:tab pos="7590595" algn="l"/>
                <a:tab pos="8349922" algn="l"/>
                <a:tab pos="9109250" algn="l"/>
                <a:tab pos="9868578" algn="l"/>
                <a:tab pos="10627906" algn="l"/>
                <a:tab pos="11387234" algn="l"/>
                <a:tab pos="12146562" algn="l"/>
                <a:tab pos="12905890" algn="l"/>
                <a:tab pos="13665217" algn="l"/>
                <a:tab pos="14424545" algn="l"/>
                <a:tab pos="1518387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4250089" indent="-386372" defTabSz="75932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56644" algn="l"/>
                <a:tab pos="1515974" algn="l"/>
                <a:tab pos="2275300" algn="l"/>
                <a:tab pos="3034629" algn="l"/>
                <a:tab pos="3793955" algn="l"/>
                <a:tab pos="4553285" algn="l"/>
                <a:tab pos="5312611" algn="l"/>
                <a:tab pos="6071941" algn="l"/>
                <a:tab pos="6831267" algn="l"/>
                <a:tab pos="7590595" algn="l"/>
                <a:tab pos="8349922" algn="l"/>
                <a:tab pos="9109250" algn="l"/>
                <a:tab pos="9868578" algn="l"/>
                <a:tab pos="10627906" algn="l"/>
                <a:tab pos="11387234" algn="l"/>
                <a:tab pos="12146562" algn="l"/>
                <a:tab pos="12905890" algn="l"/>
                <a:tab pos="13665217" algn="l"/>
                <a:tab pos="14424545" algn="l"/>
                <a:tab pos="1518387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5022833" indent="-386372" defTabSz="75932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56644" algn="l"/>
                <a:tab pos="1515974" algn="l"/>
                <a:tab pos="2275300" algn="l"/>
                <a:tab pos="3034629" algn="l"/>
                <a:tab pos="3793955" algn="l"/>
                <a:tab pos="4553285" algn="l"/>
                <a:tab pos="5312611" algn="l"/>
                <a:tab pos="6071941" algn="l"/>
                <a:tab pos="6831267" algn="l"/>
                <a:tab pos="7590595" algn="l"/>
                <a:tab pos="8349922" algn="l"/>
                <a:tab pos="9109250" algn="l"/>
                <a:tab pos="9868578" algn="l"/>
                <a:tab pos="10627906" algn="l"/>
                <a:tab pos="11387234" algn="l"/>
                <a:tab pos="12146562" algn="l"/>
                <a:tab pos="12905890" algn="l"/>
                <a:tab pos="13665217" algn="l"/>
                <a:tab pos="14424545" algn="l"/>
                <a:tab pos="1518387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5795577" indent="-386372" defTabSz="75932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56644" algn="l"/>
                <a:tab pos="1515974" algn="l"/>
                <a:tab pos="2275300" algn="l"/>
                <a:tab pos="3034629" algn="l"/>
                <a:tab pos="3793955" algn="l"/>
                <a:tab pos="4553285" algn="l"/>
                <a:tab pos="5312611" algn="l"/>
                <a:tab pos="6071941" algn="l"/>
                <a:tab pos="6831267" algn="l"/>
                <a:tab pos="7590595" algn="l"/>
                <a:tab pos="8349922" algn="l"/>
                <a:tab pos="9109250" algn="l"/>
                <a:tab pos="9868578" algn="l"/>
                <a:tab pos="10627906" algn="l"/>
                <a:tab pos="11387234" algn="l"/>
                <a:tab pos="12146562" algn="l"/>
                <a:tab pos="12905890" algn="l"/>
                <a:tab pos="13665217" algn="l"/>
                <a:tab pos="14424545" algn="l"/>
                <a:tab pos="1518387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6568319" indent="-386372" defTabSz="75932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756644" algn="l"/>
                <a:tab pos="1515974" algn="l"/>
                <a:tab pos="2275300" algn="l"/>
                <a:tab pos="3034629" algn="l"/>
                <a:tab pos="3793955" algn="l"/>
                <a:tab pos="4553285" algn="l"/>
                <a:tab pos="5312611" algn="l"/>
                <a:tab pos="6071941" algn="l"/>
                <a:tab pos="6831267" algn="l"/>
                <a:tab pos="7590595" algn="l"/>
                <a:tab pos="8349922" algn="l"/>
                <a:tab pos="9109250" algn="l"/>
                <a:tab pos="9868578" algn="l"/>
                <a:tab pos="10627906" algn="l"/>
                <a:tab pos="11387234" algn="l"/>
                <a:tab pos="12146562" algn="l"/>
                <a:tab pos="12905890" algn="l"/>
                <a:tab pos="13665217" algn="l"/>
                <a:tab pos="14424545" algn="l"/>
                <a:tab pos="1518387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fld id="{41F5FBCD-782B-41EB-A50E-80086534E6C7}" type="slidenum">
              <a:rPr lang="ru-RU" smtClean="0">
                <a:solidFill>
                  <a:srgbClr val="000000"/>
                </a:solidFill>
              </a:rPr>
              <a:pPr eaLnBrk="1" hangingPunct="1"/>
              <a:t>10</a:t>
            </a:fld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50913" y="1371600"/>
            <a:ext cx="12192001" cy="6858000"/>
          </a:xfrm>
          <a:ln/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9176" y="8687596"/>
            <a:ext cx="8231024" cy="82326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8"/>
          <p:cNvSpPr txBox="1">
            <a:spLocks noGrp="1" noChangeArrowheads="1"/>
          </p:cNvSpPr>
          <p:nvPr/>
        </p:nvSpPr>
        <p:spPr bwMode="auto">
          <a:xfrm>
            <a:off x="5828826" y="17369398"/>
            <a:ext cx="4453431" cy="90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52115" tIns="79099" rIns="152115" bIns="79099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 eaLnBrk="1" hangingPunct="1">
              <a:buSzPct val="100000"/>
            </a:pPr>
            <a:fld id="{A8ED0E25-CBC0-4BDD-AC61-DC4D753D6C18}" type="slidenum">
              <a:rPr lang="ru-RU" sz="2000">
                <a:solidFill>
                  <a:srgbClr val="000000"/>
                </a:solidFill>
              </a:rPr>
              <a:pPr algn="r" eaLnBrk="1" hangingPunct="1">
                <a:buSzPct val="100000"/>
              </a:pPr>
              <a:t>9</a:t>
            </a:fld>
            <a:endParaRPr lang="ru-RU" sz="2000">
              <a:solidFill>
                <a:srgbClr val="000000"/>
              </a:solidFill>
            </a:endParaRPr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50913" y="1371600"/>
            <a:ext cx="12192001" cy="6858000"/>
          </a:xfrm>
          <a:ln/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9176" y="8687596"/>
            <a:ext cx="8231024" cy="82326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57200" y="342900"/>
            <a:ext cx="17391888" cy="2139696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423330" y="1071287"/>
            <a:ext cx="17446752" cy="1994811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327344" y="9375247"/>
            <a:ext cx="7573380" cy="547688"/>
          </a:xfrm>
          <a:prstGeom prst="rect">
            <a:avLst/>
          </a:prstGeom>
        </p:spPr>
        <p:txBody>
          <a:bodyPr lIns="163284" tIns="81642" rIns="163284" bIns="81642"/>
          <a:lstStyle/>
          <a:p>
            <a:fld id="{BED32B47-C59E-44C3-A05D-27829F54634B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7277" y="9375247"/>
            <a:ext cx="7573382" cy="547688"/>
          </a:xfrm>
          <a:prstGeom prst="rect">
            <a:avLst/>
          </a:prstGeom>
        </p:spPr>
        <p:txBody>
          <a:bodyPr lIns="163284" tIns="81642" rIns="163284" bIns="81642"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82176" y="9375245"/>
            <a:ext cx="2323652" cy="547688"/>
          </a:xfrm>
          <a:prstGeom prst="rect">
            <a:avLst/>
          </a:prstGeom>
        </p:spPr>
        <p:txBody>
          <a:bodyPr lIns="163284" tIns="81642" rIns="163284" bIns="81642"/>
          <a:lstStyle/>
          <a:p>
            <a:fld id="{3D653034-DCB4-4DE3-8306-EABBF119B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48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4135" y="4013200"/>
            <a:ext cx="14816666" cy="5176044"/>
          </a:xfrm>
          <a:prstGeom prst="rect">
            <a:avLst/>
          </a:prstGeom>
        </p:spPr>
        <p:txBody>
          <a:bodyPr lIns="163284" tIns="81642" rIns="163284" bIns="81642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27344" y="9375247"/>
            <a:ext cx="7573380" cy="547688"/>
          </a:xfrm>
          <a:prstGeom prst="rect">
            <a:avLst/>
          </a:prstGeom>
        </p:spPr>
        <p:txBody>
          <a:bodyPr lIns="163284" tIns="81642" rIns="163284" bIns="81642"/>
          <a:lstStyle/>
          <a:p>
            <a:fld id="{BED32B47-C59E-44C3-A05D-27829F54634B}" type="datetimeFigureOut">
              <a:rPr lang="ru-RU" smtClean="0"/>
              <a:t>23.01.2026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7277" y="9375247"/>
            <a:ext cx="7573382" cy="547688"/>
          </a:xfrm>
          <a:prstGeom prst="rect">
            <a:avLst/>
          </a:prstGeom>
        </p:spPr>
        <p:txBody>
          <a:bodyPr lIns="163284" tIns="81642" rIns="163284" bIns="81642"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82176" y="9375245"/>
            <a:ext cx="2323652" cy="547688"/>
          </a:xfrm>
          <a:prstGeom prst="rect">
            <a:avLst/>
          </a:prstGeom>
        </p:spPr>
        <p:txBody>
          <a:bodyPr lIns="163284" tIns="81642" rIns="163284" bIns="81642"/>
          <a:lstStyle/>
          <a:p>
            <a:fld id="{3D653034-DCB4-4DE3-8306-EABBF119B06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4400" y="507492"/>
            <a:ext cx="16459200" cy="1879092"/>
          </a:xfrm>
          <a:prstGeom prst="rect">
            <a:avLst/>
          </a:prstGeom>
        </p:spPr>
        <p:txBody>
          <a:bodyPr lIns="163284" tIns="81642" rIns="163284" bIns="81642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55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D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293077" y="773723"/>
            <a:ext cx="17331098" cy="82757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7448" b="1" dirty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Поступью Победы — </a:t>
            </a:r>
            <a:endParaRPr lang="ru-RU" sz="7448" b="1" dirty="0" smtClean="0">
              <a:solidFill>
                <a:srgbClr val="FFFF00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7448" b="1" dirty="0" smtClean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83 </a:t>
            </a:r>
            <a:r>
              <a:rPr lang="en-US" sz="7448" b="1" dirty="0" err="1" smtClean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года</a:t>
            </a:r>
            <a:r>
              <a:rPr lang="ru-RU" sz="7448" b="1" dirty="0" smtClean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со дня</a:t>
            </a:r>
            <a:r>
              <a:rPr lang="en-US" sz="7448" b="1" dirty="0" smtClean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7448" b="1" dirty="0">
                <a:solidFill>
                  <a:srgbClr val="FFFF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освобождения станицы Егорлыкской</a:t>
            </a:r>
            <a:r>
              <a:rPr lang="en-US" sz="7448" b="1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
</a:t>
            </a:r>
            <a:r>
              <a:rPr lang="en-US" sz="608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ru-RU" sz="6085" b="1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483" dirty="0" err="1" smtClean="0">
                <a:solidFill>
                  <a:srgbClr val="0070C0"/>
                </a:solidFill>
                <a:latin typeface="Georgia" panose="02040502050405020303" pitchFamily="18" charset="0"/>
                <a:ea typeface="Arial" pitchFamily="34" charset="-122"/>
                <a:cs typeface="Arial" pitchFamily="34" charset="-120"/>
              </a:rPr>
              <a:t>Чествуем</a:t>
            </a:r>
            <a:r>
              <a:rPr lang="en-US" sz="3483" dirty="0" smtClean="0">
                <a:solidFill>
                  <a:srgbClr val="0070C0"/>
                </a:solidFill>
                <a:latin typeface="Georgia" panose="02040502050405020303" pitchFamily="18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3483" dirty="0">
                <a:solidFill>
                  <a:srgbClr val="0070C0"/>
                </a:solidFill>
                <a:latin typeface="Georgia" panose="02040502050405020303" pitchFamily="18" charset="0"/>
                <a:ea typeface="Arial" pitchFamily="34" charset="-122"/>
                <a:cs typeface="Arial" pitchFamily="34" charset="-120"/>
              </a:rPr>
              <a:t>героизм и память о знаменательном событии 1943 </a:t>
            </a:r>
            <a:r>
              <a:rPr lang="en-US" sz="3483" dirty="0" err="1" smtClean="0">
                <a:solidFill>
                  <a:srgbClr val="0070C0"/>
                </a:solidFill>
                <a:latin typeface="Georgia" panose="02040502050405020303" pitchFamily="18" charset="0"/>
                <a:ea typeface="Arial" pitchFamily="34" charset="-122"/>
                <a:cs typeface="Arial" pitchFamily="34" charset="-120"/>
              </a:rPr>
              <a:t>года</a:t>
            </a:r>
            <a:endParaRPr lang="ru-RU" sz="3483" dirty="0" smtClean="0">
              <a:solidFill>
                <a:srgbClr val="0070C0"/>
              </a:solidFill>
              <a:latin typeface="Georgia" panose="02040502050405020303" pitchFamily="18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ru-RU" sz="3483" dirty="0">
              <a:solidFill>
                <a:srgbClr val="FFFFFF"/>
              </a:solidFill>
              <a:latin typeface="Engravers MT" panose="02090707080505020304" pitchFamily="18" charset="0"/>
              <a:ea typeface="Arial" pitchFamily="34" charset="-122"/>
              <a:cs typeface="Arial" pitchFamily="34" charset="-12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3483" dirty="0" smtClean="0">
              <a:solidFill>
                <a:srgbClr val="FFFFFF"/>
              </a:solidFill>
              <a:latin typeface="Engravers MT" panose="02090707080505020304" pitchFamily="18" charset="0"/>
              <a:ea typeface="Arial" pitchFamily="34" charset="-122"/>
              <a:cs typeface="Arial" pitchFamily="34" charset="-120"/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ru-RU" sz="3483" dirty="0" smtClean="0">
                <a:solidFill>
                  <a:srgbClr val="FFFFFF"/>
                </a:solidFill>
                <a:latin typeface="Engravers MT" panose="02090707080505020304" pitchFamily="18" charset="0"/>
                <a:ea typeface="Arial" pitchFamily="34" charset="-122"/>
                <a:cs typeface="Arial" pitchFamily="34" charset="-120"/>
              </a:rPr>
              <a:t>МБУК ЕР «</a:t>
            </a:r>
            <a:r>
              <a:rPr lang="ru-RU" sz="3483" dirty="0" err="1" smtClean="0">
                <a:solidFill>
                  <a:srgbClr val="FFFFFF"/>
                </a:solidFill>
                <a:latin typeface="Engravers MT" panose="02090707080505020304" pitchFamily="18" charset="0"/>
                <a:ea typeface="Arial" pitchFamily="34" charset="-122"/>
                <a:cs typeface="Arial" pitchFamily="34" charset="-120"/>
              </a:rPr>
              <a:t>Межпоселенческая</a:t>
            </a:r>
            <a:r>
              <a:rPr lang="ru-RU" sz="3483" dirty="0" smtClean="0">
                <a:solidFill>
                  <a:srgbClr val="FFFFFF"/>
                </a:solidFill>
                <a:latin typeface="Engravers MT" panose="02090707080505020304" pitchFamily="18" charset="0"/>
                <a:ea typeface="Arial" pitchFamily="34" charset="-122"/>
                <a:cs typeface="Arial" pitchFamily="34" charset="-120"/>
              </a:rPr>
              <a:t> центральная библиотека»</a:t>
            </a:r>
            <a:r>
              <a:rPr lang="en-US" sz="3483" dirty="0">
                <a:solidFill>
                  <a:srgbClr val="FFFFFF"/>
                </a:solidFill>
                <a:latin typeface="Engravers MT" panose="02090707080505020304" pitchFamily="18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3483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2318" i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7448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2" name="Группа 12"/>
          <p:cNvGrpSpPr>
            <a:grpSpLocks/>
          </p:cNvGrpSpPr>
          <p:nvPr/>
        </p:nvGrpSpPr>
        <p:grpSpPr bwMode="auto">
          <a:xfrm>
            <a:off x="503040" y="132710"/>
            <a:ext cx="17569952" cy="9838331"/>
            <a:chOff x="467544" y="89073"/>
            <a:chExt cx="8785755" cy="6558159"/>
          </a:xfrm>
        </p:grpSpPr>
        <p:pic>
          <p:nvPicPr>
            <p:cNvPr id="27653" name="Рисунок 5" descr="Горлачев Петр Федорович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1" y="2048013"/>
              <a:ext cx="2993991" cy="3938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4" name="TextBox 8"/>
            <p:cNvSpPr txBox="1">
              <a:spLocks noChangeArrowheads="1"/>
            </p:cNvSpPr>
            <p:nvPr/>
          </p:nvSpPr>
          <p:spPr bwMode="auto">
            <a:xfrm>
              <a:off x="899592" y="6093296"/>
              <a:ext cx="3024336" cy="553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ГОРЛАЧЕВ</a:t>
              </a:r>
            </a:p>
            <a:p>
              <a:pPr algn="ctr"/>
              <a:r>
                <a:rPr lang="ru-RU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Петр Федорович</a:t>
              </a:r>
            </a:p>
          </p:txBody>
        </p:sp>
        <p:sp>
          <p:nvSpPr>
            <p:cNvPr id="27655" name="TextBox 9"/>
            <p:cNvSpPr txBox="1">
              <a:spLocks noChangeArrowheads="1"/>
            </p:cNvSpPr>
            <p:nvPr/>
          </p:nvSpPr>
          <p:spPr bwMode="auto">
            <a:xfrm>
              <a:off x="5292080" y="6093296"/>
              <a:ext cx="3024336" cy="553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ДРОБИЛОВ</a:t>
              </a:r>
            </a:p>
            <a:p>
              <a:pPr algn="ctr"/>
              <a:r>
                <a:rPr lang="ru-RU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Сергей Васильевич</a:t>
              </a:r>
            </a:p>
          </p:txBody>
        </p:sp>
        <p:pic>
          <p:nvPicPr>
            <p:cNvPr id="27656" name="Рисунок 10" descr="Дробилов Сергей Васильевич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2889" y="2076655"/>
              <a:ext cx="2953527" cy="3944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7" name="TextBox 11"/>
            <p:cNvSpPr txBox="1">
              <a:spLocks noChangeArrowheads="1"/>
            </p:cNvSpPr>
            <p:nvPr/>
          </p:nvSpPr>
          <p:spPr bwMode="auto">
            <a:xfrm>
              <a:off x="467544" y="89073"/>
              <a:ext cx="8785755" cy="1600260"/>
            </a:xfrm>
            <a:prstGeom prst="rect">
              <a:avLst/>
            </a:prstGeom>
            <a:ln/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5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Уроженцы  </a:t>
              </a:r>
              <a:r>
                <a:rPr lang="ru-RU" sz="5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Егорлыкского</a:t>
              </a:r>
              <a:r>
                <a:rPr lang="ru-RU" sz="5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района,  принявшие участие  в  освобождении  станицы  от</a:t>
              </a:r>
            </a:p>
            <a:p>
              <a:pPr algn="ctr"/>
              <a:r>
                <a:rPr lang="ru-RU" sz="5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фашистских  захватчиков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8009323"/>
      </p:ext>
    </p:extLst>
  </p:cSld>
  <p:clrMapOvr>
    <a:masterClrMapping/>
  </p:clrMapOvr>
  <p:transition advTm="1536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457201" y="656492"/>
            <a:ext cx="17830800" cy="8533546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ru-RU" sz="6600" b="1" dirty="0">
                <a:solidFill>
                  <a:srgbClr val="C00000"/>
                </a:solidFill>
                <a:latin typeface="Georgia" panose="02040502050405020303" pitchFamily="18" charset="0"/>
              </a:rPr>
              <a:t>Вечная память всем героям и солдатам, павшим в боях за нашу Родину. Мы в неоплатном долгу перед ними.</a:t>
            </a:r>
            <a:endParaRPr lang="ru-RU" sz="6600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https://content.schools.by/gimn-korma/library/%D0%B2%D0%B5%D1%87%D0%BD%D1%8B%D0%B9_%D0%BE%D0%B3%D0%BE%D0%BD%D1%8C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108" y="4606290"/>
            <a:ext cx="6236677" cy="4583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889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DC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0254" y="0"/>
            <a:ext cx="8063092" cy="102822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006646" cy="10287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2700" dirty="0"/>
          </a:p>
        </p:txBody>
      </p:sp>
      <p:sp>
        <p:nvSpPr>
          <p:cNvPr id="5" name="Text 1"/>
          <p:cNvSpPr txBox="1"/>
          <p:nvPr/>
        </p:nvSpPr>
        <p:spPr>
          <a:xfrm>
            <a:off x="724925" y="1390500"/>
            <a:ext cx="8408100" cy="750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5000" b="1" dirty="0">
                <a:solidFill>
                  <a:srgbClr val="002060"/>
                </a:solidFill>
                <a:latin typeface="Georgia" panose="02040502050405020303" pitchFamily="18" charset="0"/>
                <a:ea typeface="Arial" pitchFamily="34" charset="-122"/>
                <a:cs typeface="Arial" pitchFamily="34" charset="-120"/>
              </a:rPr>
              <a:t>Тяготы 1942 года: начало оккупации</a:t>
            </a:r>
            <a:r>
              <a:rPr lang="en-US" sz="5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3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Летом 1942 года немецкие войска прорвали оборону на Юго-Западном фронте. Осенью оккупация охватила Ростовскую область, включая Егорлыкский район. Жестокие репрессии и разрушения стали трагедией для населения.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5000" dirty="0"/>
          </a:p>
        </p:txBody>
      </p:sp>
      <p:pic>
        <p:nvPicPr>
          <p:cNvPr id="6" name="Рисунок 5" descr="D:\Печать Егорлыская\КНИГА ПАМЯТИ\Оформление КП\Обложка\обложка тыл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254" y="0"/>
            <a:ext cx="8063092" cy="1028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DC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" y="2400"/>
            <a:ext cx="8484823" cy="102822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10470100" y="3036610"/>
            <a:ext cx="7134600" cy="2770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23 января в ночное время была предпринята внезапная танковая атака, однако под плотным огнём противника наступление не удалось, что привело к потерям техники и отступлению.
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0470100" y="6075700"/>
            <a:ext cx="7134600" cy="2770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На следующий день, 24 января, вторая попытка штурма также завершилась неудачей, и войска отошли к лесопитомнику в 1,5 км от станицы, потеряв несколько танков Т-34.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800" dirty="0"/>
          </a:p>
        </p:txBody>
      </p:sp>
      <p:sp>
        <p:nvSpPr>
          <p:cNvPr id="8" name="Text 2"/>
          <p:cNvSpPr txBox="1"/>
          <p:nvPr/>
        </p:nvSpPr>
        <p:spPr>
          <a:xfrm>
            <a:off x="10470100" y="698678"/>
            <a:ext cx="71346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468" dirty="0">
                <a:solidFill>
                  <a:srgbClr val="00206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Цена каждого шага. Январь 1943: первые попытки освобождения</a:t>
            </a:r>
            <a:r>
              <a:rPr lang="en-US" sz="4468" dirty="0">
                <a:solidFill>
                  <a:srgbClr val="00206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4468" dirty="0">
              <a:solidFill>
                <a:srgbClr val="002060"/>
              </a:solidFill>
            </a:endParaRPr>
          </a:p>
        </p:txBody>
      </p:sp>
      <p:sp>
        <p:nvSpPr>
          <p:cNvPr id="9" name="Text 3"/>
          <p:cNvSpPr txBox="1"/>
          <p:nvPr/>
        </p:nvSpPr>
        <p:spPr>
          <a:xfrm>
            <a:off x="17560320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27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" y="2543908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991" y="973064"/>
            <a:ext cx="10121400" cy="8340871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421200" y="777850"/>
            <a:ext cx="6723600" cy="8342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5000" dirty="0">
                <a:solidFill>
                  <a:srgbClr val="002060"/>
                </a:solidFill>
                <a:latin typeface="Georgia" panose="02040502050405020303" pitchFamily="18" charset="0"/>
                <a:ea typeface="Arial" pitchFamily="34" charset="-122"/>
                <a:cs typeface="Arial" pitchFamily="34" charset="-120"/>
              </a:rPr>
              <a:t>Тактика победы: план полка 25 января 1943 года</a:t>
            </a:r>
            <a:r>
              <a:rPr lang="en-US" sz="5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32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Разработка плана командования для освобождения станицы
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2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" y="2400"/>
            <a:ext cx="8474782" cy="102822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9144000" y="1866900"/>
            <a:ext cx="8296800" cy="7029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5000" b="1" dirty="0">
                <a:solidFill>
                  <a:srgbClr val="002060"/>
                </a:solidFill>
                <a:latin typeface="Georgia" panose="02040502050405020303" pitchFamily="18" charset="0"/>
                <a:ea typeface="Arial" pitchFamily="34" charset="-122"/>
                <a:cs typeface="Arial" pitchFamily="34" charset="-120"/>
              </a:rPr>
              <a:t>День освобождения: события 25 января 1943 года</a:t>
            </a:r>
            <a:r>
              <a:rPr lang="en-US" sz="5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2800" dirty="0">
                <a:solidFill>
                  <a:srgbClr val="002060"/>
                </a:solidFill>
                <a:latin typeface="Georgia" panose="02040502050405020303" pitchFamily="18" charset="0"/>
                <a:ea typeface="Arial" pitchFamily="34" charset="-122"/>
                <a:cs typeface="Arial" pitchFamily="34" charset="-120"/>
              </a:rPr>
              <a:t>25 января полк успешно прорвал оборону врага, полностью очистив станицу Егорлыкскую от фашистских захватчиков.
В жестоких боях погибло 25 танкистов группы Титова, что подчёркивает тяжёлую цену этой победы и героизм защитников.
</a:t>
            </a:r>
            <a:endParaRPr lang="en-US" sz="5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7560320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2700" dirty="0"/>
          </a:p>
        </p:txBody>
      </p:sp>
      <p:pic>
        <p:nvPicPr>
          <p:cNvPr id="6" name="Рисунок 5" descr="C:\Users\Администратор\AppData\Local\Microsoft\Windows\Temporary Internet Files\Content.Word\slide_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" y="2400"/>
            <a:ext cx="8740355" cy="1028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50" y="2484105"/>
            <a:ext cx="10121400" cy="5164891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11396800" y="895200"/>
            <a:ext cx="6364800" cy="842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Цена подвига: итоги боев за станицу Егорлыкскую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
</a:t>
            </a:r>
            <a:r>
              <a:rPr lang="en-US" sz="2800" dirty="0">
                <a:solidFill>
                  <a:srgbClr val="2A3E5C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
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Сводка потерь и достижений советских войск в боях за освобождение станицы.
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
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Бои были интенсивными, с серьёзными потерями с обеих сторон и проявлением мужества бойцов.
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273375" y="9886100"/>
            <a:ext cx="8204400" cy="2772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ct val="150041"/>
              </a:lnSpc>
              <a:buNone/>
            </a:pPr>
            <a:r>
              <a:rPr lang="en-US" sz="1454" i="1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Военные архивы 134-го танкового полка
</a:t>
            </a:r>
            <a:endParaRPr lang="en-US" sz="1454" dirty="0"/>
          </a:p>
        </p:txBody>
      </p:sp>
      <p:sp>
        <p:nvSpPr>
          <p:cNvPr id="6" name="Text 2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2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784" y="2400"/>
            <a:ext cx="8304081" cy="102822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724925" y="1390500"/>
            <a:ext cx="8408100" cy="750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Весть о Победе и Вечная Память</a:t>
            </a:r>
            <a:r>
              <a:rPr lang="en-US" sz="50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Официальное сообщение
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
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28 января 1943 года Совинформбюро огласило освобождение станицы Егорлыкской и станции Атаман, ознаменовав важный этап освобождения региона.
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
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Символы памяти
</a:t>
            </a: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
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Память о героях живёт в сердцах жителей через мемориалы, публикации и Вечный огонь, символизирующий непрерывное почтение подвигу.
</a:t>
            </a: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2700" dirty="0"/>
          </a:p>
        </p:txBody>
      </p:sp>
      <p:pic>
        <p:nvPicPr>
          <p:cNvPr id="1026" name="Picture 2" descr="C:\Users\Bibl3\Documents\краеведение\Освобождение ст. Егорлыкской\01 газета «Известия» №022 от 28.01.1943г.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784" y="152400"/>
            <a:ext cx="8307215" cy="101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75" y="1879782"/>
            <a:ext cx="8490900" cy="431178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9050" y="1879807"/>
            <a:ext cx="8490900" cy="431178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8524" y="808893"/>
            <a:ext cx="18288000" cy="102870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92524" y="9607900"/>
            <a:ext cx="2706000" cy="469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2700" dirty="0"/>
          </a:p>
        </p:txBody>
      </p:sp>
      <p:sp>
        <p:nvSpPr>
          <p:cNvPr id="8" name="Text 1"/>
          <p:cNvSpPr txBox="1"/>
          <p:nvPr/>
        </p:nvSpPr>
        <p:spPr>
          <a:xfrm>
            <a:off x="669325" y="6327889"/>
            <a:ext cx="8212200" cy="261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Майор Дмитрий Александрович Кочетков
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Начальник штаба 134-го танкового полка, погибший в боях 25 января 1943 года. Посмертно представлен к званию Героя Советского Союза. В станице ему посвящён переулок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.
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2"/>
          <p:cNvSpPr txBox="1"/>
          <p:nvPr/>
        </p:nvSpPr>
        <p:spPr>
          <a:xfrm>
            <a:off x="9458400" y="6327889"/>
            <a:ext cx="8212200" cy="2613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Борис Фёдорович Белозерцев
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Arial" pitchFamily="34" charset="-122"/>
                <a:cs typeface="Times New Roman" panose="02020603050405020304" pitchFamily="18" charset="0"/>
              </a:rPr>
              <a:t>Заместитель командира полка, внёсший значительный вклад в планирование и проведение боёв за освобождение станицы, символ стойкости и преданности Родине.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800" dirty="0"/>
          </a:p>
        </p:txBody>
      </p:sp>
      <p:sp>
        <p:nvSpPr>
          <p:cNvPr id="10" name="Text 3"/>
          <p:cNvSpPr txBox="1"/>
          <p:nvPr/>
        </p:nvSpPr>
        <p:spPr>
          <a:xfrm>
            <a:off x="2207850" y="399425"/>
            <a:ext cx="13872300" cy="1290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Золотыми буквами в историю нашего района вписаны имена героев-освободителей: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5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75" y="1879807"/>
            <a:ext cx="8490900" cy="4311760"/>
          </a:xfrm>
          <a:prstGeom prst="rect">
            <a:avLst/>
          </a:prstGeom>
          <a:noFill/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050" y="1949524"/>
            <a:ext cx="8351550" cy="424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6" name="Group 10"/>
          <p:cNvGrpSpPr>
            <a:grpSpLocks/>
          </p:cNvGrpSpPr>
          <p:nvPr/>
        </p:nvGrpSpPr>
        <p:grpSpPr bwMode="auto">
          <a:xfrm>
            <a:off x="69850" y="1"/>
            <a:ext cx="17856200" cy="9239251"/>
            <a:chOff x="22" y="0"/>
            <a:chExt cx="5624" cy="3880"/>
          </a:xfrm>
        </p:grpSpPr>
        <p:sp>
          <p:nvSpPr>
            <p:cNvPr id="28677" name="TextBox 8"/>
            <p:cNvSpPr txBox="1">
              <a:spLocks noChangeArrowheads="1"/>
            </p:cNvSpPr>
            <p:nvPr/>
          </p:nvSpPr>
          <p:spPr bwMode="auto">
            <a:xfrm>
              <a:off x="139" y="0"/>
              <a:ext cx="5507" cy="872"/>
            </a:xfrm>
            <a:prstGeom prst="rect">
              <a:avLst/>
            </a:prstGeom>
            <a:ln/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4400" b="1" dirty="0">
                  <a:solidFill>
                    <a:srgbClr val="002060"/>
                  </a:solidFill>
                  <a:latin typeface="Georgia" pitchFamily="18" charset="0"/>
                </a:rPr>
                <a:t>Уроженцы</a:t>
              </a:r>
              <a:r>
                <a:rPr lang="ru-RU" sz="4300" b="1" dirty="0">
                  <a:solidFill>
                    <a:srgbClr val="002060"/>
                  </a:solidFill>
                  <a:latin typeface="Georgia" pitchFamily="18" charset="0"/>
                </a:rPr>
                <a:t>  </a:t>
              </a:r>
              <a:r>
                <a:rPr lang="ru-RU" sz="4300" b="1" dirty="0" err="1">
                  <a:solidFill>
                    <a:srgbClr val="002060"/>
                  </a:solidFill>
                  <a:latin typeface="Georgia" pitchFamily="18" charset="0"/>
                </a:rPr>
                <a:t>Егорлыкского</a:t>
              </a:r>
              <a:r>
                <a:rPr lang="ru-RU" sz="4300" b="1" dirty="0">
                  <a:solidFill>
                    <a:srgbClr val="002060"/>
                  </a:solidFill>
                  <a:latin typeface="Georgia" pitchFamily="18" charset="0"/>
                </a:rPr>
                <a:t>  района,  принявшие участие  в  освобождении  станицы  от</a:t>
              </a:r>
            </a:p>
            <a:p>
              <a:pPr algn="ctr"/>
              <a:r>
                <a:rPr lang="ru-RU" sz="4300" b="1" dirty="0">
                  <a:solidFill>
                    <a:srgbClr val="002060"/>
                  </a:solidFill>
                  <a:latin typeface="Georgia" pitchFamily="18" charset="0"/>
                </a:rPr>
                <a:t> фашистских  захватчиков</a:t>
              </a:r>
            </a:p>
          </p:txBody>
        </p:sp>
        <p:sp>
          <p:nvSpPr>
            <p:cNvPr id="28678" name="TextBox 9"/>
            <p:cNvSpPr txBox="1">
              <a:spLocks noChangeArrowheads="1"/>
            </p:cNvSpPr>
            <p:nvPr/>
          </p:nvSpPr>
          <p:spPr bwMode="auto">
            <a:xfrm>
              <a:off x="22" y="3475"/>
              <a:ext cx="1724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МУСИН</a:t>
              </a:r>
            </a:p>
            <a:p>
              <a:pPr algn="ctr"/>
              <a:r>
                <a:rPr lang="ru-RU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Федор Трофимович</a:t>
              </a:r>
            </a:p>
          </p:txBody>
        </p:sp>
        <p:sp>
          <p:nvSpPr>
            <p:cNvPr id="28679" name="TextBox 10"/>
            <p:cNvSpPr txBox="1">
              <a:spLocks noChangeArrowheads="1"/>
            </p:cNvSpPr>
            <p:nvPr/>
          </p:nvSpPr>
          <p:spPr bwMode="auto">
            <a:xfrm>
              <a:off x="2079" y="3475"/>
              <a:ext cx="1683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ФИРИЧЕНКОВ</a:t>
              </a:r>
            </a:p>
            <a:p>
              <a:pPr algn="ctr"/>
              <a:r>
                <a:rPr lang="ru-RU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Александр Никифорович</a:t>
              </a:r>
            </a:p>
          </p:txBody>
        </p:sp>
        <p:pic>
          <p:nvPicPr>
            <p:cNvPr id="28680" name="Рисунок 11" descr="Мусин Федор Трофимович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" y="1039"/>
              <a:ext cx="1650" cy="2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1" name="Рисунок 12" descr="Фириченков Александр Никифорович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9" y="1103"/>
              <a:ext cx="1722" cy="2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2" name="TextBox 13"/>
            <p:cNvSpPr txBox="1">
              <a:spLocks noChangeArrowheads="1"/>
            </p:cNvSpPr>
            <p:nvPr/>
          </p:nvSpPr>
          <p:spPr bwMode="auto">
            <a:xfrm>
              <a:off x="3878" y="3479"/>
              <a:ext cx="1768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РУДНЕВ  </a:t>
              </a:r>
            </a:p>
            <a:p>
              <a:pPr algn="ctr"/>
              <a:r>
                <a:rPr lang="ru-RU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Виталий Георгиевич</a:t>
              </a:r>
            </a:p>
          </p:txBody>
        </p:sp>
        <p:pic>
          <p:nvPicPr>
            <p:cNvPr id="28683" name="Picture 9" descr="Руднев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" y="1103"/>
              <a:ext cx="1602" cy="2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7281061"/>
      </p:ext>
    </p:extLst>
  </p:cSld>
  <p:clrMapOvr>
    <a:masterClrMapping/>
  </p:clrMapOvr>
  <p:transition advTm="1536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216</Words>
  <Application>Microsoft Office PowerPoint</Application>
  <PresentationFormat>Произвольный</PresentationFormat>
  <Paragraphs>50</Paragraphs>
  <Slides>11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Bibl3</cp:lastModifiedBy>
  <cp:revision>8</cp:revision>
  <dcterms:created xsi:type="dcterms:W3CDTF">2026-01-22T13:48:00Z</dcterms:created>
  <dcterms:modified xsi:type="dcterms:W3CDTF">2026-01-23T08:44:01Z</dcterms:modified>
</cp:coreProperties>
</file>